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334" r:id="rId2"/>
    <p:sldId id="257" r:id="rId3"/>
    <p:sldId id="258" r:id="rId4"/>
    <p:sldId id="259" r:id="rId5"/>
    <p:sldId id="260" r:id="rId6"/>
    <p:sldId id="261" r:id="rId7"/>
    <p:sldId id="330" r:id="rId8"/>
    <p:sldId id="262" r:id="rId9"/>
    <p:sldId id="263" r:id="rId10"/>
    <p:sldId id="264" r:id="rId11"/>
    <p:sldId id="265" r:id="rId12"/>
    <p:sldId id="266" r:id="rId13"/>
    <p:sldId id="267" r:id="rId14"/>
    <p:sldId id="268" r:id="rId15"/>
    <p:sldId id="269" r:id="rId16"/>
    <p:sldId id="270" r:id="rId17"/>
    <p:sldId id="271" r:id="rId18"/>
    <p:sldId id="275" r:id="rId19"/>
    <p:sldId id="277" r:id="rId20"/>
    <p:sldId id="278" r:id="rId21"/>
    <p:sldId id="279" r:id="rId22"/>
    <p:sldId id="331" r:id="rId23"/>
    <p:sldId id="281" r:id="rId24"/>
    <p:sldId id="280" r:id="rId25"/>
    <p:sldId id="282" r:id="rId26"/>
    <p:sldId id="283" r:id="rId27"/>
    <p:sldId id="284" r:id="rId28"/>
    <p:sldId id="285" r:id="rId29"/>
    <p:sldId id="286" r:id="rId30"/>
    <p:sldId id="287" r:id="rId31"/>
    <p:sldId id="332" r:id="rId32"/>
    <p:sldId id="288" r:id="rId33"/>
    <p:sldId id="289" r:id="rId34"/>
    <p:sldId id="293" r:id="rId35"/>
    <p:sldId id="295" r:id="rId36"/>
    <p:sldId id="296" r:id="rId37"/>
    <p:sldId id="297" r:id="rId38"/>
    <p:sldId id="298" r:id="rId39"/>
    <p:sldId id="299" r:id="rId40"/>
    <p:sldId id="328" r:id="rId41"/>
    <p:sldId id="300" r:id="rId42"/>
    <p:sldId id="301" r:id="rId43"/>
    <p:sldId id="302" r:id="rId44"/>
    <p:sldId id="303" r:id="rId45"/>
    <p:sldId id="329" r:id="rId46"/>
    <p:sldId id="304" r:id="rId47"/>
    <p:sldId id="305" r:id="rId48"/>
    <p:sldId id="306" r:id="rId49"/>
    <p:sldId id="307"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6" r:id="rId65"/>
    <p:sldId id="335" r:id="rId66"/>
    <p:sldId id="327" r:id="rId67"/>
  </p:sldIdLst>
  <p:sldSz cx="12192000" cy="6858000"/>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4660"/>
  </p:normalViewPr>
  <p:slideViewPr>
    <p:cSldViewPr>
      <p:cViewPr>
        <p:scale>
          <a:sx n="84" d="100"/>
          <a:sy n="84" d="100"/>
        </p:scale>
        <p:origin x="-1542"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AC4C9-8DA9-4CC3-B6C0-D761EE6991CB}" type="datetimeFigureOut">
              <a:rPr lang="en-US" smtClean="0"/>
              <a:pPr/>
              <a:t>11/30/2016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E6630-6197-4B7C-AE2C-80D6363A4EFD}" type="slidenum">
              <a:rPr lang="en-US" smtClean="0"/>
              <a:pPr/>
              <a:t>‹#›</a:t>
            </a:fld>
            <a:endParaRPr lang="en-US"/>
          </a:p>
        </p:txBody>
      </p:sp>
    </p:spTree>
    <p:extLst>
      <p:ext uri="{BB962C8B-B14F-4D97-AF65-F5344CB8AC3E}">
        <p14:creationId xmlns:p14="http://schemas.microsoft.com/office/powerpoint/2010/main" val="250881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1054735" y="952500"/>
            <a:ext cx="10058400" cy="765175"/>
          </a:xfrm>
          <a:prstGeom prst="rect">
            <a:avLst/>
          </a:prstGeom>
          <a:noFill/>
          <a:ln w="0" cmpd="sng">
            <a:noFill/>
            <a:prstDash val="solid"/>
          </a:ln>
        </p:spPr>
        <p:txBody>
          <a:bodyPr vert="horz" lIns="0" tIns="0" rIns="0" bIns="0" anchor="t">
            <a:normAutofit fontScale="95000"/>
          </a:bodyPr>
          <a:lstStyle/>
          <a:p>
            <a:pPr marL="0" marR="0" indent="0" algn="l">
              <a:lnSpc>
                <a:spcPts val="4200"/>
              </a:lnSpc>
              <a:spcAft>
                <a:spcPts val="1750"/>
              </a:spcAft>
            </a:pPr>
            <a:r>
              <a:rPr lang="en-US" sz="3350" spc="175">
                <a:solidFill>
                  <a:srgbClr val="92D050"/>
                </a:solidFill>
                <a:latin typeface="Tahoma" panose="02020603050405020304" pitchFamily="2"/>
              </a:rPr>
              <a:t>Why you are reviewing this training material </a:t>
            </a:r>
          </a:p>
        </p:txBody>
      </p:sp>
      <p:sp>
        <p:nvSpPr>
          <p:cNvPr id="10" name="Text Placeholder 9"/>
          <p:cNvSpPr>
            <a:spLocks noGrp="1"/>
          </p:cNvSpPr>
          <p:nvPr>
            <p:ph type="body" idx="10"/>
          </p:nvPr>
        </p:nvSpPr>
        <p:spPr>
          <a:xfrm>
            <a:off x="1054735" y="1717675"/>
            <a:ext cx="10058400" cy="3959225"/>
          </a:xfrm>
          <a:prstGeom prst="rect">
            <a:avLst/>
          </a:prstGeom>
          <a:noFill/>
          <a:ln w="0" cmpd="sng">
            <a:noFill/>
            <a:prstDash val="solid"/>
          </a:ln>
        </p:spPr>
        <p:txBody>
          <a:bodyPr vert="horz" lIns="0" tIns="156845" rIns="0" bIns="0" anchor="t"/>
          <a:lstStyle/>
          <a:p>
            <a:pPr marL="411480" marR="0" indent="182880" algn="just">
              <a:lnSpc>
                <a:spcPts val="2200"/>
              </a:lnSpc>
              <a:spcAft>
                <a:spcPts val="0"/>
              </a:spcAft>
              <a:buFont typeface="Calibri"/>
              <a:buChar char="·"/>
            </a:pPr>
            <a:r>
              <a:rPr lang="en-US" sz="2000" spc="0">
                <a:solidFill>
                  <a:srgbClr val="000000"/>
                </a:solidFill>
                <a:latin typeface="Calibri" panose="02020603050405020304" pitchFamily="2"/>
              </a:rPr>
              <a:t>Compliance programs are not a new thing in healthcare or at Lahey. But we can’t just </a:t>
            </a:r>
          </a:p>
          <a:p>
            <a:pPr marL="594360" marR="0" indent="0" algn="just">
              <a:lnSpc>
                <a:spcPts val="2200"/>
              </a:lnSpc>
              <a:spcBef>
                <a:spcPts val="0"/>
              </a:spcBef>
              <a:spcAft>
                <a:spcPts val="0"/>
              </a:spcAft>
            </a:pPr>
            <a:r>
              <a:rPr lang="en-US" sz="2000" spc="0">
                <a:solidFill>
                  <a:srgbClr val="000000"/>
                </a:solidFill>
                <a:latin typeface="Calibri" panose="02020603050405020304" pitchFamily="2"/>
              </a:rPr>
              <a:t>assume that everyone is on the same “page” about what our Compliance program requires </a:t>
            </a:r>
          </a:p>
          <a:p>
            <a:pPr marL="594360" marR="0" indent="0" algn="just">
              <a:lnSpc>
                <a:spcPts val="2200"/>
              </a:lnSpc>
              <a:spcBef>
                <a:spcPts val="0"/>
              </a:spcBef>
              <a:spcAft>
                <a:spcPts val="0"/>
              </a:spcAft>
            </a:pPr>
            <a:r>
              <a:rPr lang="en-US" sz="2000" spc="-15">
                <a:solidFill>
                  <a:srgbClr val="000000"/>
                </a:solidFill>
                <a:latin typeface="Calibri" panose="02020603050405020304" pitchFamily="2"/>
              </a:rPr>
              <a:t>of each of us. </a:t>
            </a:r>
          </a:p>
          <a:p>
            <a:pPr marL="411480" marR="0" indent="182880" algn="just">
              <a:lnSpc>
                <a:spcPts val="2200"/>
              </a:lnSpc>
              <a:spcBef>
                <a:spcPts val="4155"/>
              </a:spcBef>
              <a:spcAft>
                <a:spcPts val="0"/>
              </a:spcAft>
              <a:buFont typeface="Calibri"/>
              <a:buChar char="·"/>
            </a:pPr>
            <a:r>
              <a:rPr lang="en-US" sz="2000" spc="-5">
                <a:solidFill>
                  <a:srgbClr val="000000"/>
                </a:solidFill>
                <a:latin typeface="Calibri" panose="02020603050405020304" pitchFamily="2"/>
              </a:rPr>
              <a:t>This training material has 4 sections plus a post-test. Before December 31, you must review </a:t>
            </a:r>
          </a:p>
          <a:p>
            <a:pPr marL="594360" marR="0" indent="0" algn="just">
              <a:lnSpc>
                <a:spcPts val="2200"/>
              </a:lnSpc>
              <a:spcBef>
                <a:spcPts val="0"/>
              </a:spcBef>
              <a:spcAft>
                <a:spcPts val="0"/>
              </a:spcAft>
            </a:pPr>
            <a:r>
              <a:rPr lang="en-US" sz="2000" spc="0">
                <a:solidFill>
                  <a:srgbClr val="000000"/>
                </a:solidFill>
                <a:latin typeface="Calibri" panose="02020603050405020304" pitchFamily="2"/>
              </a:rPr>
              <a:t>all 4 sections and get at least 12 of the 15 post-test questions correct to complete this </a:t>
            </a:r>
          </a:p>
          <a:p>
            <a:pPr marL="594360" marR="0" indent="0" algn="just">
              <a:lnSpc>
                <a:spcPts val="2200"/>
              </a:lnSpc>
              <a:spcBef>
                <a:spcPts val="0"/>
              </a:spcBef>
              <a:spcAft>
                <a:spcPts val="0"/>
              </a:spcAft>
            </a:pPr>
            <a:r>
              <a:rPr lang="en-US" sz="2000" spc="-15">
                <a:solidFill>
                  <a:srgbClr val="000000"/>
                </a:solidFill>
                <a:latin typeface="Calibri" panose="02020603050405020304" pitchFamily="2"/>
              </a:rPr>
              <a:t>training. </a:t>
            </a:r>
          </a:p>
          <a:p>
            <a:pPr marL="411480" marR="0" indent="182880" algn="just">
              <a:lnSpc>
                <a:spcPts val="2200"/>
              </a:lnSpc>
              <a:spcBef>
                <a:spcPts val="4155"/>
              </a:spcBef>
              <a:spcAft>
                <a:spcPts val="0"/>
              </a:spcAft>
              <a:buFont typeface="Calibri"/>
              <a:buChar char="·"/>
            </a:pPr>
            <a:r>
              <a:rPr lang="en-US" sz="2000" spc="0">
                <a:solidFill>
                  <a:srgbClr val="000000"/>
                </a:solidFill>
                <a:latin typeface="Calibri" panose="02020603050405020304" pitchFamily="2"/>
              </a:rPr>
              <a:t>When you have completed your post-test, be sure to click the</a:t>
            </a:r>
            <a:r>
              <a:rPr lang="en-US" sz="2000" spc="0">
                <a:solidFill>
                  <a:srgbClr val="92D050"/>
                </a:solidFill>
                <a:latin typeface="Calibri" panose="02020603050405020304" pitchFamily="2"/>
              </a:rPr>
              <a:t> “Finish”</a:t>
            </a:r>
            <a:r>
              <a:rPr lang="en-US" sz="2000" spc="0">
                <a:solidFill>
                  <a:srgbClr val="000000"/>
                </a:solidFill>
                <a:latin typeface="Calibri" panose="02020603050405020304" pitchFamily="2"/>
              </a:rPr>
              <a:t> button in the lower </a:t>
            </a:r>
          </a:p>
          <a:p>
            <a:pPr marL="594360" marR="0" indent="0" algn="just">
              <a:lnSpc>
                <a:spcPts val="2200"/>
              </a:lnSpc>
              <a:spcBef>
                <a:spcPts val="0"/>
              </a:spcBef>
              <a:spcAft>
                <a:spcPts val="0"/>
              </a:spcAft>
            </a:pPr>
            <a:r>
              <a:rPr lang="en-US" sz="2000" spc="0">
                <a:solidFill>
                  <a:srgbClr val="000000"/>
                </a:solidFill>
                <a:latin typeface="Calibri" panose="02020603050405020304" pitchFamily="2"/>
              </a:rPr>
              <a:t>right hand corner so that your score and completion status are sent back to Lahey Learning </a:t>
            </a:r>
          </a:p>
          <a:p>
            <a:pPr marL="594360" marR="0" indent="0" algn="just">
              <a:lnSpc>
                <a:spcPts val="2200"/>
              </a:lnSpc>
              <a:spcBef>
                <a:spcPts val="0"/>
              </a:spcBef>
              <a:spcAft>
                <a:spcPts val="0"/>
              </a:spcAft>
            </a:pPr>
            <a:r>
              <a:rPr lang="en-US" sz="2000" spc="0">
                <a:solidFill>
                  <a:srgbClr val="000000"/>
                </a:solidFill>
                <a:latin typeface="Calibri" panose="02020603050405020304" pitchFamily="2"/>
              </a:rPr>
              <a:t>and recorded. If you do not click the “Finish” button, your course status may remain “In-</a:t>
            </a:r>
            <a:r>
              <a:rPr lang="en-US" sz="100">
                <a:solidFill>
                  <a:srgbClr val="000000"/>
                </a:solidFill>
                <a:latin typeface="Tahoma" panose="02020603050405020304" pitchFamily="2"/>
              </a:rPr>
              <a:t> </a:t>
            </a:r>
          </a:p>
          <a:p>
            <a:pPr marL="594360" marR="0" indent="0" algn="just">
              <a:lnSpc>
                <a:spcPts val="2100"/>
              </a:lnSpc>
              <a:spcBef>
                <a:spcPts val="0"/>
              </a:spcBef>
              <a:spcAft>
                <a:spcPts val="0"/>
              </a:spcAft>
            </a:pPr>
            <a:r>
              <a:rPr lang="en-US" sz="2000" spc="-40">
                <a:solidFill>
                  <a:srgbClr val="000000"/>
                </a:solidFill>
                <a:latin typeface="Calibri" panose="02020603050405020304" pitchFamily="2"/>
              </a:rPr>
              <a:t>Progress.”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1" name="Text Placeholder 40"/>
          <p:cNvSpPr>
            <a:spLocks noGrp="1"/>
          </p:cNvSpPr>
          <p:nvPr>
            <p:ph type="body" idx="10"/>
          </p:nvPr>
        </p:nvSpPr>
        <p:spPr>
          <a:xfrm>
            <a:off x="2438400" y="1790700"/>
            <a:ext cx="6400800" cy="2413000"/>
          </a:xfrm>
          <a:prstGeom prst="rect">
            <a:avLst/>
          </a:prstGeom>
          <a:noFill/>
          <a:ln w="0" cmpd="sng">
            <a:noFill/>
            <a:prstDash val="solid"/>
          </a:ln>
        </p:spPr>
        <p:txBody>
          <a:bodyPr vert="horz" lIns="0" tIns="60325" rIns="0" bIns="0" anchor="t"/>
          <a:lstStyle/>
          <a:p>
            <a:pPr marL="0" marR="0" indent="0" algn="l">
              <a:lnSpc>
                <a:spcPts val="4000"/>
              </a:lnSpc>
              <a:spcAft>
                <a:spcPts val="0"/>
              </a:spcAft>
            </a:pPr>
            <a:r>
              <a:rPr lang="en-US" sz="3900" i="1" spc="35">
                <a:solidFill>
                  <a:srgbClr val="92D050"/>
                </a:solidFill>
                <a:latin typeface="Calibri" panose="02020603050405020304" pitchFamily="2"/>
              </a:rPr>
              <a:t>A real newspaper headline: </a:t>
            </a:r>
          </a:p>
          <a:p>
            <a:pPr marL="45720" marR="0" indent="0" algn="l">
              <a:lnSpc>
                <a:spcPts val="4000"/>
              </a:lnSpc>
              <a:spcBef>
                <a:spcPts val="5550"/>
              </a:spcBef>
              <a:spcAft>
                <a:spcPts val="0"/>
              </a:spcAft>
            </a:pPr>
            <a:r>
              <a:rPr lang="en-US" sz="3900" spc="0">
                <a:solidFill>
                  <a:srgbClr val="000000"/>
                </a:solidFill>
                <a:latin typeface="Calibri" panose="02020603050405020304" pitchFamily="2"/>
              </a:rPr>
              <a:t>“Six People Fired from Hospital </a:t>
            </a:r>
          </a:p>
          <a:p>
            <a:pPr marL="1234440" marR="0" indent="0" algn="l">
              <a:lnSpc>
                <a:spcPts val="4000"/>
              </a:lnSpc>
              <a:spcBef>
                <a:spcPts val="750"/>
              </a:spcBef>
              <a:spcAft>
                <a:spcPts val="20"/>
              </a:spcAft>
            </a:pPr>
            <a:r>
              <a:rPr lang="en-US" sz="3900" spc="10">
                <a:solidFill>
                  <a:srgbClr val="000000"/>
                </a:solidFill>
                <a:latin typeface="Calibri" panose="02020603050405020304" pitchFamily="2"/>
              </a:rPr>
              <a:t>Over Patient Privacy”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4" name="Text Placeholder 43"/>
          <p:cNvSpPr>
            <a:spLocks noGrp="1"/>
          </p:cNvSpPr>
          <p:nvPr>
            <p:ph type="body" idx="10"/>
          </p:nvPr>
        </p:nvSpPr>
        <p:spPr>
          <a:xfrm>
            <a:off x="1484630" y="2603500"/>
            <a:ext cx="9601200" cy="1270000"/>
          </a:xfrm>
          <a:prstGeom prst="rect">
            <a:avLst/>
          </a:prstGeom>
          <a:noFill/>
          <a:ln w="0" cmpd="sng">
            <a:noFill/>
            <a:prstDash val="solid"/>
          </a:ln>
        </p:spPr>
        <p:txBody>
          <a:bodyPr vert="horz" lIns="0" tIns="53975" rIns="0" bIns="0" anchor="t"/>
          <a:lstStyle/>
          <a:p>
            <a:pPr marL="0" marR="0" indent="0" algn="ctr">
              <a:lnSpc>
                <a:spcPts val="4100"/>
              </a:lnSpc>
              <a:spcAft>
                <a:spcPts val="0"/>
              </a:spcAft>
            </a:pPr>
            <a:r>
              <a:rPr lang="en-US" sz="3950" spc="0">
                <a:solidFill>
                  <a:srgbClr val="000000"/>
                </a:solidFill>
                <a:latin typeface="Calibri" panose="02020603050405020304" pitchFamily="2"/>
              </a:rPr>
              <a:t>Does that headline make you more - </a:t>
            </a:r>
          </a:p>
          <a:p>
            <a:pPr marL="0" marR="0" indent="0" algn="l">
              <a:lnSpc>
                <a:spcPts val="4100"/>
              </a:lnSpc>
              <a:spcBef>
                <a:spcPts val="740"/>
              </a:spcBef>
              <a:spcAft>
                <a:spcPts val="670"/>
              </a:spcAft>
            </a:pPr>
            <a:r>
              <a:rPr lang="en-US" sz="3950" spc="-10">
                <a:solidFill>
                  <a:srgbClr val="92D050"/>
                </a:solidFill>
                <a:latin typeface="Calibri" panose="02020603050405020304" pitchFamily="2"/>
              </a:rPr>
              <a:t>or less</a:t>
            </a:r>
            <a:r>
              <a:rPr lang="en-US" sz="3950" spc="-10">
                <a:solidFill>
                  <a:srgbClr val="000000"/>
                </a:solidFill>
                <a:latin typeface="Calibri" panose="02020603050405020304" pitchFamily="2"/>
              </a:rPr>
              <a:t> - willing to be a patient at that hospital?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7" name="Text Placeholder 46"/>
          <p:cNvSpPr>
            <a:spLocks noGrp="1"/>
          </p:cNvSpPr>
          <p:nvPr>
            <p:ph type="body" idx="10"/>
          </p:nvPr>
        </p:nvSpPr>
        <p:spPr>
          <a:xfrm>
            <a:off x="719455" y="533400"/>
            <a:ext cx="10782300" cy="990600"/>
          </a:xfrm>
          <a:prstGeom prst="rect">
            <a:avLst/>
          </a:prstGeom>
          <a:noFill/>
          <a:ln w="0" cmpd="sng">
            <a:noFill/>
            <a:prstDash val="solid"/>
          </a:ln>
        </p:spPr>
        <p:txBody>
          <a:bodyPr vert="horz" lIns="0" tIns="60325" rIns="0" bIns="0" anchor="t"/>
          <a:lstStyle/>
          <a:p>
            <a:pPr marL="0" marR="0" indent="0" algn="ctr">
              <a:lnSpc>
                <a:spcPts val="4100"/>
              </a:lnSpc>
              <a:spcAft>
                <a:spcPts val="3215"/>
              </a:spcAft>
            </a:pPr>
            <a:r>
              <a:rPr lang="en-US" sz="3950" spc="-110">
                <a:solidFill>
                  <a:srgbClr val="92D050"/>
                </a:solidFill>
                <a:latin typeface="Calibri" panose="02020603050405020304" pitchFamily="2"/>
              </a:rPr>
              <a:t>In a 2015 survey of patients... </a:t>
            </a:r>
          </a:p>
        </p:txBody>
      </p:sp>
      <p:sp>
        <p:nvSpPr>
          <p:cNvPr id="48" name="Text Placeholder 47"/>
          <p:cNvSpPr>
            <a:spLocks noGrp="1"/>
          </p:cNvSpPr>
          <p:nvPr>
            <p:ph type="body" idx="10"/>
          </p:nvPr>
        </p:nvSpPr>
        <p:spPr>
          <a:xfrm>
            <a:off x="719455" y="1524000"/>
            <a:ext cx="10782300" cy="3771900"/>
          </a:xfrm>
          <a:prstGeom prst="rect">
            <a:avLst/>
          </a:prstGeom>
          <a:noFill/>
          <a:ln w="0" cmpd="sng">
            <a:noFill/>
            <a:prstDash val="solid"/>
          </a:ln>
        </p:spPr>
        <p:txBody>
          <a:bodyPr vert="horz" lIns="0" tIns="137795" rIns="0" bIns="0" anchor="t"/>
          <a:lstStyle/>
          <a:p>
            <a:pPr marL="0" marR="0" indent="320040" algn="l">
              <a:lnSpc>
                <a:spcPts val="3000"/>
              </a:lnSpc>
              <a:spcAft>
                <a:spcPts val="0"/>
              </a:spcAft>
              <a:buFont typeface="Calibri"/>
              <a:buChar char="·"/>
            </a:pPr>
            <a:r>
              <a:rPr lang="en-US" sz="2800" spc="0">
                <a:solidFill>
                  <a:srgbClr val="000000"/>
                </a:solidFill>
                <a:latin typeface="Calibri" panose="02020603050405020304" pitchFamily="2"/>
              </a:rPr>
              <a:t>54 % reported they would switch to another healthcare provider if they </a:t>
            </a:r>
          </a:p>
          <a:p>
            <a:pPr marL="320040" marR="0" indent="0" algn="l">
              <a:lnSpc>
                <a:spcPts val="2800"/>
              </a:lnSpc>
              <a:spcBef>
                <a:spcPts val="515"/>
              </a:spcBef>
              <a:spcAft>
                <a:spcPts val="0"/>
              </a:spcAft>
            </a:pPr>
            <a:r>
              <a:rPr lang="en-US" sz="2800" spc="-5">
                <a:solidFill>
                  <a:srgbClr val="000000"/>
                </a:solidFill>
                <a:latin typeface="Calibri" panose="02020603050405020304" pitchFamily="2"/>
              </a:rPr>
              <a:t>were notified of a data breach at the one where they were currently </a:t>
            </a:r>
          </a:p>
          <a:p>
            <a:pPr marL="320040" marR="0" indent="0" algn="l">
              <a:lnSpc>
                <a:spcPts val="2800"/>
              </a:lnSpc>
              <a:spcBef>
                <a:spcPts val="515"/>
              </a:spcBef>
              <a:spcAft>
                <a:spcPts val="0"/>
              </a:spcAft>
            </a:pPr>
            <a:r>
              <a:rPr lang="en-US" sz="2800" spc="-15">
                <a:solidFill>
                  <a:srgbClr val="000000"/>
                </a:solidFill>
                <a:latin typeface="Calibri" panose="02020603050405020304" pitchFamily="2"/>
              </a:rPr>
              <a:t>getting their care </a:t>
            </a:r>
          </a:p>
          <a:p>
            <a:pPr marL="0" marR="0" indent="320040" algn="l">
              <a:lnSpc>
                <a:spcPts val="3000"/>
              </a:lnSpc>
              <a:spcBef>
                <a:spcPts val="2240"/>
              </a:spcBef>
              <a:spcAft>
                <a:spcPts val="0"/>
              </a:spcAft>
              <a:buFont typeface="Calibri"/>
              <a:buChar char="·"/>
            </a:pPr>
            <a:r>
              <a:rPr lang="en-US" sz="2800" spc="-5">
                <a:solidFill>
                  <a:srgbClr val="000000"/>
                </a:solidFill>
                <a:latin typeface="Calibri" panose="02020603050405020304" pitchFamily="2"/>
              </a:rPr>
              <a:t>21 % reported already choosing not to share certain information with </a:t>
            </a:r>
          </a:p>
          <a:p>
            <a:pPr marL="320040" marR="0" indent="0" algn="l">
              <a:lnSpc>
                <a:spcPts val="2800"/>
              </a:lnSpc>
              <a:spcBef>
                <a:spcPts val="520"/>
              </a:spcBef>
              <a:spcAft>
                <a:spcPts val="0"/>
              </a:spcAft>
            </a:pPr>
            <a:r>
              <a:rPr lang="en-US" sz="2800" spc="-10">
                <a:solidFill>
                  <a:srgbClr val="000000"/>
                </a:solidFill>
                <a:latin typeface="Calibri" panose="02020603050405020304" pitchFamily="2"/>
              </a:rPr>
              <a:t>their provider because of fear of a data breach </a:t>
            </a:r>
          </a:p>
          <a:p>
            <a:pPr marL="0" marR="0" indent="0" algn="r">
              <a:lnSpc>
                <a:spcPts val="2000"/>
              </a:lnSpc>
              <a:spcBef>
                <a:spcPts val="4950"/>
              </a:spcBef>
              <a:spcAft>
                <a:spcPts val="0"/>
              </a:spcAft>
            </a:pPr>
            <a:r>
              <a:rPr lang="en-US" sz="2000" spc="-5">
                <a:solidFill>
                  <a:srgbClr val="000000"/>
                </a:solidFill>
                <a:latin typeface="Calibri" panose="02020603050405020304" pitchFamily="2"/>
              </a:rPr>
              <a:t>HIPAA Breaches: Minimizing Risks and Patient Fears </a:t>
            </a:r>
          </a:p>
          <a:p>
            <a:pPr marL="0" marR="0" indent="0" algn="r">
              <a:lnSpc>
                <a:spcPts val="2000"/>
              </a:lnSpc>
              <a:spcBef>
                <a:spcPts val="845"/>
              </a:spcBef>
              <a:spcAft>
                <a:spcPts val="430"/>
              </a:spcAft>
            </a:pPr>
            <a:r>
              <a:rPr lang="en-US" sz="2000" u="sng" spc="0">
                <a:solidFill>
                  <a:srgbClr val="0000FF"/>
                </a:solidFill>
                <a:latin typeface="Calibri" panose="02020603050405020304" pitchFamily="2"/>
              </a:rPr>
              <a:t>http://www.softwareadvice.com/medical/industryview/hipaa-breaches-report-2015/</a:t>
            </a:r>
            <a:r>
              <a:rPr lang="en-US" sz="100" spc="0">
                <a:solidFill>
                  <a:srgbClr val="0000FF"/>
                </a:solidFill>
                <a:latin typeface="Calibri" panose="02020603050405020304" pitchFamily="2"/>
              </a:rPr>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1" name="Text Placeholder 50"/>
          <p:cNvSpPr>
            <a:spLocks noGrp="1"/>
          </p:cNvSpPr>
          <p:nvPr>
            <p:ph type="body" idx="10"/>
          </p:nvPr>
        </p:nvSpPr>
        <p:spPr>
          <a:xfrm>
            <a:off x="704215" y="533400"/>
            <a:ext cx="10299700" cy="1082040"/>
          </a:xfrm>
          <a:prstGeom prst="rect">
            <a:avLst/>
          </a:prstGeom>
          <a:noFill/>
          <a:ln w="0" cmpd="sng">
            <a:noFill/>
            <a:prstDash val="solid"/>
          </a:ln>
        </p:spPr>
        <p:txBody>
          <a:bodyPr vert="horz" lIns="0" tIns="60325" rIns="0" bIns="0" anchor="t"/>
          <a:lstStyle/>
          <a:p>
            <a:pPr marL="0" marR="0" indent="0" algn="ctr">
              <a:lnSpc>
                <a:spcPts val="4100"/>
              </a:lnSpc>
              <a:spcAft>
                <a:spcPts val="3935"/>
              </a:spcAft>
            </a:pPr>
            <a:r>
              <a:rPr lang="en-US" sz="3950" spc="-114">
                <a:solidFill>
                  <a:srgbClr val="92D050"/>
                </a:solidFill>
                <a:latin typeface="Calibri" panose="02020603050405020304" pitchFamily="2"/>
              </a:rPr>
              <a:t>In another survey... </a:t>
            </a:r>
          </a:p>
        </p:txBody>
      </p:sp>
      <p:sp>
        <p:nvSpPr>
          <p:cNvPr id="52" name="Text Placeholder 51"/>
          <p:cNvSpPr>
            <a:spLocks noGrp="1"/>
          </p:cNvSpPr>
          <p:nvPr>
            <p:ph type="body" idx="10"/>
          </p:nvPr>
        </p:nvSpPr>
        <p:spPr>
          <a:xfrm>
            <a:off x="704215" y="1615440"/>
            <a:ext cx="10299700" cy="3934460"/>
          </a:xfrm>
          <a:prstGeom prst="rect">
            <a:avLst/>
          </a:prstGeom>
          <a:noFill/>
          <a:ln w="0" cmpd="sng">
            <a:noFill/>
            <a:prstDash val="solid"/>
          </a:ln>
        </p:spPr>
        <p:txBody>
          <a:bodyPr vert="horz" lIns="0" tIns="65405" rIns="0" bIns="0" anchor="t"/>
          <a:lstStyle/>
          <a:p>
            <a:pPr marL="0" marR="0" indent="0" algn="just">
              <a:lnSpc>
                <a:spcPts val="2800"/>
              </a:lnSpc>
              <a:spcAft>
                <a:spcPts val="0"/>
              </a:spcAft>
            </a:pPr>
            <a:r>
              <a:rPr lang="en-US" sz="2800" spc="-15">
                <a:solidFill>
                  <a:srgbClr val="000000"/>
                </a:solidFill>
                <a:latin typeface="Calibri" panose="02020603050405020304" pitchFamily="2"/>
              </a:rPr>
              <a:t>72.9 percent of patients reported that if there were serious or repeated </a:t>
            </a:r>
          </a:p>
          <a:p>
            <a:pPr marL="0" marR="0" indent="0" algn="just">
              <a:lnSpc>
                <a:spcPts val="2800"/>
              </a:lnSpc>
              <a:spcBef>
                <a:spcPts val="515"/>
              </a:spcBef>
              <a:spcAft>
                <a:spcPts val="0"/>
              </a:spcAft>
            </a:pPr>
            <a:r>
              <a:rPr lang="en-US" sz="2800" spc="-20">
                <a:solidFill>
                  <a:srgbClr val="000000"/>
                </a:solidFill>
                <a:latin typeface="Calibri" panose="02020603050405020304" pitchFamily="2"/>
              </a:rPr>
              <a:t>breaches of patients’ personal information at a hospital where they had </a:t>
            </a:r>
          </a:p>
          <a:p>
            <a:pPr marL="0" marR="0" indent="0" algn="just">
              <a:lnSpc>
                <a:spcPts val="2800"/>
              </a:lnSpc>
              <a:spcBef>
                <a:spcPts val="515"/>
              </a:spcBef>
              <a:spcAft>
                <a:spcPts val="0"/>
              </a:spcAft>
            </a:pPr>
            <a:r>
              <a:rPr lang="en-US" sz="2800" spc="-10">
                <a:solidFill>
                  <a:srgbClr val="000000"/>
                </a:solidFill>
                <a:latin typeface="Calibri" panose="02020603050405020304" pitchFamily="2"/>
              </a:rPr>
              <a:t>treatment, it would reduce their confidence in the quality of healthcare </a:t>
            </a:r>
          </a:p>
          <a:p>
            <a:pPr marL="0" marR="0" indent="0" algn="just">
              <a:lnSpc>
                <a:spcPts val="2800"/>
              </a:lnSpc>
              <a:spcBef>
                <a:spcPts val="515"/>
              </a:spcBef>
              <a:spcAft>
                <a:spcPts val="0"/>
              </a:spcAft>
            </a:pPr>
            <a:r>
              <a:rPr lang="en-US" sz="2800" spc="-20">
                <a:solidFill>
                  <a:srgbClr val="000000"/>
                </a:solidFill>
                <a:latin typeface="Calibri" panose="02020603050405020304" pitchFamily="2"/>
              </a:rPr>
              <a:t>offered by the hospital. </a:t>
            </a:r>
          </a:p>
          <a:p>
            <a:pPr marL="3657600" marR="0" indent="0" algn="just">
              <a:lnSpc>
                <a:spcPts val="2000"/>
              </a:lnSpc>
              <a:spcBef>
                <a:spcPts val="6940"/>
              </a:spcBef>
              <a:spcAft>
                <a:spcPts val="0"/>
              </a:spcAft>
            </a:pPr>
            <a:r>
              <a:rPr lang="en-US" sz="2000" i="1" spc="0">
                <a:solidFill>
                  <a:srgbClr val="000000"/>
                </a:solidFill>
                <a:latin typeface="Calibri" panose="02020603050405020304" pitchFamily="2"/>
              </a:rPr>
              <a:t>UK: How Privacy Considerations Drive Patient Decisions </a:t>
            </a:r>
          </a:p>
          <a:p>
            <a:pPr marL="3657600" marR="0" indent="0" algn="just">
              <a:lnSpc>
                <a:spcPts val="2000"/>
              </a:lnSpc>
              <a:spcBef>
                <a:spcPts val="680"/>
              </a:spcBef>
              <a:spcAft>
                <a:spcPts val="0"/>
              </a:spcAft>
            </a:pPr>
            <a:r>
              <a:rPr lang="en-US" sz="2000" i="1" spc="0">
                <a:solidFill>
                  <a:srgbClr val="000000"/>
                </a:solidFill>
                <a:latin typeface="Calibri" panose="02020603050405020304" pitchFamily="2"/>
              </a:rPr>
              <a:t>and Impact Patient Care Outcomes (2011) </a:t>
            </a:r>
          </a:p>
          <a:p>
            <a:pPr marL="0" marR="0" indent="0" algn="just">
              <a:lnSpc>
                <a:spcPts val="2200"/>
              </a:lnSpc>
              <a:spcBef>
                <a:spcPts val="925"/>
              </a:spcBef>
              <a:spcAft>
                <a:spcPts val="0"/>
              </a:spcAft>
            </a:pPr>
            <a:r>
              <a:rPr lang="en-US" sz="2200" u="sng" spc="-10">
                <a:solidFill>
                  <a:srgbClr val="0000FF"/>
                </a:solidFill>
                <a:latin typeface="Calibri" panose="02020603050405020304" pitchFamily="2"/>
              </a:rPr>
              <a:t>http://www.fairwarning.com/wp-content/uploads/2015/09/2011-10-WP-UK-PATIENT-</a:t>
            </a:r>
            <a:r>
              <a:rPr lang="en-US" sz="100">
                <a:solidFill>
                  <a:srgbClr val="000000"/>
                </a:solidFill>
                <a:latin typeface="Calibri" panose="02020603050405020304" pitchFamily="2"/>
              </a:rPr>
              <a:t> </a:t>
            </a:r>
          </a:p>
          <a:p>
            <a:pPr marL="0" marR="0" indent="0" algn="just">
              <a:lnSpc>
                <a:spcPts val="2200"/>
              </a:lnSpc>
              <a:spcBef>
                <a:spcPts val="400"/>
              </a:spcBef>
              <a:spcAft>
                <a:spcPts val="0"/>
              </a:spcAft>
            </a:pPr>
            <a:r>
              <a:rPr lang="en-US" sz="2200" u="sng" spc="-10">
                <a:solidFill>
                  <a:srgbClr val="0000FF"/>
                </a:solidFill>
                <a:latin typeface="Calibri" panose="02020603050405020304" pitchFamily="2"/>
              </a:rPr>
              <a:t>SURVEY.pdf com/wp-content/uploads/2015/09/2011-10-WP-UK-PATIENT-SURVEY.pdf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5" name="Text Placeholder 54"/>
          <p:cNvSpPr>
            <a:spLocks noGrp="1"/>
          </p:cNvSpPr>
          <p:nvPr>
            <p:ph type="body" idx="10"/>
          </p:nvPr>
        </p:nvSpPr>
        <p:spPr>
          <a:xfrm>
            <a:off x="2922905" y="1244600"/>
            <a:ext cx="6642100" cy="3719830"/>
          </a:xfrm>
          <a:prstGeom prst="rect">
            <a:avLst/>
          </a:prstGeom>
          <a:noFill/>
          <a:ln w="0" cmpd="sng">
            <a:noFill/>
            <a:prstDash val="solid"/>
          </a:ln>
        </p:spPr>
        <p:txBody>
          <a:bodyPr vert="horz" lIns="0" tIns="105410" rIns="0" bIns="0" anchor="t"/>
          <a:lstStyle/>
          <a:p>
            <a:pPr marL="0" marR="0" indent="0" algn="ctr">
              <a:lnSpc>
                <a:spcPts val="4100"/>
              </a:lnSpc>
              <a:spcAft>
                <a:spcPts val="0"/>
              </a:spcAft>
            </a:pPr>
            <a:r>
              <a:rPr lang="en-US" sz="3950" spc="-25">
                <a:solidFill>
                  <a:srgbClr val="000000"/>
                </a:solidFill>
                <a:latin typeface="Calibri" panose="02020603050405020304" pitchFamily="2"/>
              </a:rPr>
              <a:t>Each day we have </a:t>
            </a:r>
          </a:p>
          <a:p>
            <a:pPr marL="0" marR="0" indent="0" algn="ctr">
              <a:lnSpc>
                <a:spcPts val="4100"/>
              </a:lnSpc>
              <a:spcBef>
                <a:spcPts val="740"/>
              </a:spcBef>
              <a:spcAft>
                <a:spcPts val="0"/>
              </a:spcAft>
            </a:pPr>
            <a:r>
              <a:rPr lang="en-US" sz="3950" spc="5">
                <a:solidFill>
                  <a:srgbClr val="000000"/>
                </a:solidFill>
                <a:latin typeface="Calibri" panose="02020603050405020304" pitchFamily="2"/>
              </a:rPr>
              <a:t>opportunities to add to - or </a:t>
            </a:r>
          </a:p>
          <a:p>
            <a:pPr marL="0" marR="0" indent="0" algn="ctr">
              <a:lnSpc>
                <a:spcPts val="4100"/>
              </a:lnSpc>
              <a:spcBef>
                <a:spcPts val="740"/>
              </a:spcBef>
              <a:spcAft>
                <a:spcPts val="0"/>
              </a:spcAft>
            </a:pPr>
            <a:r>
              <a:rPr lang="en-US" sz="3950" spc="0">
                <a:solidFill>
                  <a:srgbClr val="000000"/>
                </a:solidFill>
                <a:latin typeface="Calibri" panose="02020603050405020304" pitchFamily="2"/>
              </a:rPr>
              <a:t>damage - the trust patients </a:t>
            </a:r>
          </a:p>
          <a:p>
            <a:pPr marL="0" marR="0" indent="0" algn="ctr">
              <a:lnSpc>
                <a:spcPts val="4100"/>
              </a:lnSpc>
              <a:spcBef>
                <a:spcPts val="740"/>
              </a:spcBef>
              <a:spcAft>
                <a:spcPts val="0"/>
              </a:spcAft>
            </a:pPr>
            <a:r>
              <a:rPr lang="en-US" sz="3950" spc="0">
                <a:solidFill>
                  <a:srgbClr val="000000"/>
                </a:solidFill>
                <a:latin typeface="Calibri" panose="02020603050405020304" pitchFamily="2"/>
              </a:rPr>
              <a:t>and their families place in </a:t>
            </a:r>
          </a:p>
          <a:p>
            <a:pPr marL="0" marR="0" indent="0" algn="ctr">
              <a:lnSpc>
                <a:spcPts val="4100"/>
              </a:lnSpc>
              <a:spcBef>
                <a:spcPts val="740"/>
              </a:spcBef>
              <a:spcAft>
                <a:spcPts val="5130"/>
              </a:spcAft>
            </a:pPr>
            <a:r>
              <a:rPr lang="en-US" sz="3950" spc="-25">
                <a:solidFill>
                  <a:srgbClr val="000000"/>
                </a:solidFill>
                <a:latin typeface="Calibri" panose="02020603050405020304" pitchFamily="2"/>
              </a:rPr>
              <a:t>Lahey Health </a:t>
            </a:r>
          </a:p>
        </p:txBody>
      </p:sp>
      <p:sp>
        <p:nvSpPr>
          <p:cNvPr id="56" name="Text Placeholder 55"/>
          <p:cNvSpPr>
            <a:spLocks noGrp="1"/>
          </p:cNvSpPr>
          <p:nvPr>
            <p:ph type="body" idx="10"/>
          </p:nvPr>
        </p:nvSpPr>
        <p:spPr>
          <a:xfrm>
            <a:off x="2922905" y="4964430"/>
            <a:ext cx="6642100" cy="826770"/>
          </a:xfrm>
          <a:prstGeom prst="rect">
            <a:avLst/>
          </a:prstGeom>
          <a:noFill/>
          <a:ln w="0" cmpd="sng">
            <a:noFill/>
            <a:prstDash val="solid"/>
          </a:ln>
        </p:spPr>
        <p:txBody>
          <a:bodyPr vert="horz" lIns="0" tIns="36195" rIns="0" bIns="0" anchor="t"/>
          <a:lstStyle/>
          <a:p>
            <a:pPr marL="0" marR="0" indent="0" algn="ctr">
              <a:lnSpc>
                <a:spcPts val="2800"/>
              </a:lnSpc>
              <a:spcAft>
                <a:spcPts val="0"/>
              </a:spcAft>
            </a:pPr>
            <a:r>
              <a:rPr lang="en-US" sz="2750" b="1" spc="-5">
                <a:solidFill>
                  <a:srgbClr val="92D050"/>
                </a:solidFill>
                <a:latin typeface="Calibri" panose="02020603050405020304" pitchFamily="2"/>
              </a:rPr>
              <a:t>Protecting the Privacy and Security of Patient </a:t>
            </a:r>
          </a:p>
          <a:p>
            <a:pPr marL="0" marR="0" indent="0" algn="ctr">
              <a:lnSpc>
                <a:spcPts val="2800"/>
              </a:lnSpc>
              <a:spcBef>
                <a:spcPts val="520"/>
              </a:spcBef>
              <a:spcAft>
                <a:spcPts val="0"/>
              </a:spcAft>
            </a:pPr>
            <a:r>
              <a:rPr lang="en-US" sz="2750" b="1" spc="10">
                <a:solidFill>
                  <a:srgbClr val="92D050"/>
                </a:solidFill>
                <a:latin typeface="Calibri" panose="02020603050405020304" pitchFamily="2"/>
              </a:rPr>
              <a:t>Information – it’s about each one of us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9" name="Text Placeholder 58"/>
          <p:cNvSpPr>
            <a:spLocks noGrp="1"/>
          </p:cNvSpPr>
          <p:nvPr>
            <p:ph type="body" idx="10"/>
          </p:nvPr>
        </p:nvSpPr>
        <p:spPr>
          <a:xfrm>
            <a:off x="707390" y="546100"/>
            <a:ext cx="4406900" cy="751840"/>
          </a:xfrm>
          <a:prstGeom prst="rect">
            <a:avLst/>
          </a:prstGeom>
          <a:noFill/>
          <a:ln w="0" cmpd="sng">
            <a:noFill/>
            <a:prstDash val="solid"/>
          </a:ln>
        </p:spPr>
        <p:txBody>
          <a:bodyPr vert="horz" lIns="0" tIns="48895" rIns="0" bIns="0" anchor="t"/>
          <a:lstStyle/>
          <a:p>
            <a:pPr marL="0" marR="0" indent="0" algn="l">
              <a:lnSpc>
                <a:spcPts val="4400"/>
              </a:lnSpc>
              <a:spcAft>
                <a:spcPts val="1090"/>
              </a:spcAft>
            </a:pPr>
            <a:r>
              <a:rPr lang="en-US" sz="3900" spc="-15">
                <a:solidFill>
                  <a:srgbClr val="000000"/>
                </a:solidFill>
                <a:latin typeface="Calibri" panose="02020603050405020304" pitchFamily="2"/>
              </a:rPr>
              <a:t>You know “the Rules” </a:t>
            </a:r>
          </a:p>
        </p:txBody>
      </p:sp>
      <p:sp>
        <p:nvSpPr>
          <p:cNvPr id="60" name="Text Placeholder 59"/>
          <p:cNvSpPr>
            <a:spLocks noGrp="1"/>
          </p:cNvSpPr>
          <p:nvPr>
            <p:ph type="body" idx="10"/>
          </p:nvPr>
        </p:nvSpPr>
        <p:spPr>
          <a:xfrm>
            <a:off x="713105" y="1297940"/>
            <a:ext cx="4959350" cy="3789045"/>
          </a:xfrm>
          <a:prstGeom prst="rect">
            <a:avLst/>
          </a:prstGeom>
          <a:noFill/>
          <a:ln w="0" cmpd="sng">
            <a:noFill/>
            <a:prstDash val="solid"/>
          </a:ln>
        </p:spPr>
        <p:txBody>
          <a:bodyPr vert="horz" lIns="0" tIns="222250" rIns="0" bIns="0" anchor="t"/>
          <a:lstStyle/>
          <a:p>
            <a:pPr marL="0" marR="0" indent="365760" algn="just">
              <a:lnSpc>
                <a:spcPts val="2100"/>
              </a:lnSpc>
              <a:spcAft>
                <a:spcPts val="0"/>
              </a:spcAft>
              <a:buFont typeface="Calibri"/>
              <a:buChar char="·"/>
            </a:pPr>
            <a:r>
              <a:rPr lang="en-US" sz="2000" spc="-10">
                <a:solidFill>
                  <a:srgbClr val="92D050"/>
                </a:solidFill>
                <a:latin typeface="Calibri" panose="02020603050405020304" pitchFamily="2"/>
              </a:rPr>
              <a:t>“Comply at all times with the Confidentiality </a:t>
            </a:r>
          </a:p>
          <a:p>
            <a:pPr marL="365760" marR="0" indent="0" algn="just">
              <a:lnSpc>
                <a:spcPts val="2000"/>
              </a:lnSpc>
              <a:spcBef>
                <a:spcPts val="365"/>
              </a:spcBef>
              <a:spcAft>
                <a:spcPts val="0"/>
              </a:spcAft>
            </a:pPr>
            <a:r>
              <a:rPr lang="en-US" sz="2000" spc="-5">
                <a:solidFill>
                  <a:srgbClr val="92D050"/>
                </a:solidFill>
                <a:latin typeface="Calibri" panose="02020603050405020304" pitchFamily="2"/>
              </a:rPr>
              <a:t>Statement you signed at the outset of your </a:t>
            </a:r>
          </a:p>
          <a:p>
            <a:pPr marL="365760" marR="0" indent="0" algn="just">
              <a:lnSpc>
                <a:spcPts val="2000"/>
              </a:lnSpc>
              <a:spcBef>
                <a:spcPts val="365"/>
              </a:spcBef>
              <a:spcAft>
                <a:spcPts val="0"/>
              </a:spcAft>
            </a:pPr>
            <a:r>
              <a:rPr lang="en-US" sz="2000" spc="-30">
                <a:solidFill>
                  <a:srgbClr val="92D050"/>
                </a:solidFill>
                <a:latin typeface="Calibri" panose="02020603050405020304" pitchFamily="2"/>
              </a:rPr>
              <a:t>association with Lahey.”</a:t>
            </a:r>
            <a:r>
              <a:rPr lang="en-US" sz="2000" spc="-30">
                <a:solidFill>
                  <a:srgbClr val="000000"/>
                </a:solidFill>
                <a:latin typeface="Calibri" panose="02020603050405020304" pitchFamily="2"/>
              </a:rPr>
              <a:t> – Lahey Health Code </a:t>
            </a:r>
          </a:p>
          <a:p>
            <a:pPr marL="365760" marR="0" indent="0" algn="just">
              <a:lnSpc>
                <a:spcPts val="2000"/>
              </a:lnSpc>
              <a:spcBef>
                <a:spcPts val="365"/>
              </a:spcBef>
              <a:spcAft>
                <a:spcPts val="0"/>
              </a:spcAft>
            </a:pPr>
            <a:r>
              <a:rPr lang="en-US" sz="2000" spc="-25">
                <a:solidFill>
                  <a:srgbClr val="000000"/>
                </a:solidFill>
                <a:latin typeface="Calibri" panose="02020603050405020304" pitchFamily="2"/>
              </a:rPr>
              <a:t>of Conduct </a:t>
            </a:r>
          </a:p>
          <a:p>
            <a:pPr marL="0" marR="0" indent="365760" algn="just">
              <a:lnSpc>
                <a:spcPts val="2100"/>
              </a:lnSpc>
              <a:spcBef>
                <a:spcPts val="3620"/>
              </a:spcBef>
              <a:spcAft>
                <a:spcPts val="0"/>
              </a:spcAft>
              <a:buFont typeface="Calibri"/>
              <a:buChar char="·"/>
            </a:pPr>
            <a:r>
              <a:rPr lang="en-US" sz="2000" spc="-5">
                <a:solidFill>
                  <a:srgbClr val="000000"/>
                </a:solidFill>
                <a:latin typeface="Calibri" panose="02020603050405020304" pitchFamily="2"/>
              </a:rPr>
              <a:t>Do not let curiosity be your guide -</a:t>
            </a:r>
            <a:r>
              <a:rPr lang="en-US" sz="2000" spc="-5">
                <a:solidFill>
                  <a:srgbClr val="92D050"/>
                </a:solidFill>
                <a:latin typeface="Calibri" panose="02020603050405020304" pitchFamily="2"/>
              </a:rPr>
              <a:t> there is </a:t>
            </a:r>
          </a:p>
          <a:p>
            <a:pPr marL="365760" marR="0" indent="0" algn="just">
              <a:lnSpc>
                <a:spcPts val="2000"/>
              </a:lnSpc>
              <a:spcBef>
                <a:spcPts val="365"/>
              </a:spcBef>
              <a:spcAft>
                <a:spcPts val="0"/>
              </a:spcAft>
            </a:pPr>
            <a:r>
              <a:rPr lang="en-US" sz="2000" spc="-5">
                <a:solidFill>
                  <a:srgbClr val="92D050"/>
                </a:solidFill>
                <a:latin typeface="Calibri" panose="02020603050405020304" pitchFamily="2"/>
              </a:rPr>
              <a:t>nothing so interesting that it’s worth losing </a:t>
            </a:r>
          </a:p>
          <a:p>
            <a:pPr marL="365760" marR="0" indent="0" algn="just">
              <a:lnSpc>
                <a:spcPts val="2000"/>
              </a:lnSpc>
              <a:spcBef>
                <a:spcPts val="365"/>
              </a:spcBef>
              <a:spcAft>
                <a:spcPts val="0"/>
              </a:spcAft>
            </a:pPr>
            <a:r>
              <a:rPr lang="en-US" sz="2000" spc="-15">
                <a:solidFill>
                  <a:srgbClr val="92D050"/>
                </a:solidFill>
                <a:latin typeface="Calibri" panose="02020603050405020304" pitchFamily="2"/>
              </a:rPr>
              <a:t>your position to look at it. </a:t>
            </a:r>
          </a:p>
          <a:p>
            <a:pPr marL="0" marR="0" indent="365760" algn="just">
              <a:lnSpc>
                <a:spcPts val="2100"/>
              </a:lnSpc>
              <a:spcBef>
                <a:spcPts val="3620"/>
              </a:spcBef>
              <a:spcAft>
                <a:spcPts val="0"/>
              </a:spcAft>
              <a:buFont typeface="Calibri"/>
              <a:buChar char="·"/>
            </a:pPr>
            <a:r>
              <a:rPr lang="en-US" sz="2000" spc="0">
                <a:solidFill>
                  <a:srgbClr val="92D050"/>
                </a:solidFill>
                <a:latin typeface="Calibri" panose="02020603050405020304" pitchFamily="2"/>
              </a:rPr>
              <a:t>Passwords</a:t>
            </a:r>
            <a:r>
              <a:rPr lang="en-US" sz="2000" spc="0">
                <a:solidFill>
                  <a:srgbClr val="000000"/>
                </a:solidFill>
                <a:latin typeface="Calibri" panose="02020603050405020304" pitchFamily="2"/>
              </a:rPr>
              <a:t> – don’t share them. You are </a:t>
            </a:r>
          </a:p>
          <a:p>
            <a:pPr marL="365760" marR="0" indent="0" algn="just">
              <a:lnSpc>
                <a:spcPts val="2000"/>
              </a:lnSpc>
              <a:spcBef>
                <a:spcPts val="365"/>
              </a:spcBef>
              <a:spcAft>
                <a:spcPts val="0"/>
              </a:spcAft>
            </a:pPr>
            <a:r>
              <a:rPr lang="en-US" sz="2000" spc="-10">
                <a:solidFill>
                  <a:srgbClr val="000000"/>
                </a:solidFill>
                <a:latin typeface="Calibri" panose="02020603050405020304" pitchFamily="2"/>
              </a:rPr>
              <a:t>accountable for what’s done under yours.  </a:t>
            </a:r>
          </a:p>
        </p:txBody>
      </p:sp>
      <p:sp>
        <p:nvSpPr>
          <p:cNvPr id="61" name="Text Placeholder 60"/>
          <p:cNvSpPr>
            <a:spLocks noGrp="1"/>
          </p:cNvSpPr>
          <p:nvPr>
            <p:ph type="body" idx="10"/>
          </p:nvPr>
        </p:nvSpPr>
        <p:spPr>
          <a:xfrm>
            <a:off x="6275705" y="1297940"/>
            <a:ext cx="4669790" cy="2146300"/>
          </a:xfrm>
          <a:prstGeom prst="rect">
            <a:avLst/>
          </a:prstGeom>
          <a:noFill/>
          <a:ln w="0" cmpd="sng">
            <a:noFill/>
            <a:prstDash val="solid"/>
          </a:ln>
        </p:spPr>
        <p:txBody>
          <a:bodyPr vert="horz" lIns="0" tIns="267970" rIns="0" bIns="0" anchor="t"/>
          <a:lstStyle/>
          <a:p>
            <a:pPr marL="0" marR="0" indent="365760" algn="just">
              <a:lnSpc>
                <a:spcPts val="2100"/>
              </a:lnSpc>
              <a:spcAft>
                <a:spcPts val="0"/>
              </a:spcAft>
              <a:buFont typeface="Calibri"/>
              <a:buChar char="·"/>
            </a:pPr>
            <a:r>
              <a:rPr lang="en-US" sz="2000" b="1" spc="-10">
                <a:solidFill>
                  <a:srgbClr val="92D050"/>
                </a:solidFill>
                <a:latin typeface="Calibri" panose="02020603050405020304" pitchFamily="2"/>
              </a:rPr>
              <a:t>Emails containing Protected Health </a:t>
            </a:r>
          </a:p>
          <a:p>
            <a:pPr marL="365760" marR="0" indent="0" algn="just">
              <a:lnSpc>
                <a:spcPts val="2000"/>
              </a:lnSpc>
              <a:spcBef>
                <a:spcPts val="365"/>
              </a:spcBef>
              <a:spcAft>
                <a:spcPts val="0"/>
              </a:spcAft>
            </a:pPr>
            <a:r>
              <a:rPr lang="en-US" sz="2000" b="1" spc="-10">
                <a:solidFill>
                  <a:srgbClr val="92D050"/>
                </a:solidFill>
                <a:latin typeface="Calibri" panose="02020603050405020304" pitchFamily="2"/>
              </a:rPr>
              <a:t>Information must be encrypted</a:t>
            </a:r>
            <a:r>
              <a:rPr lang="en-US" sz="2000" spc="-10">
                <a:solidFill>
                  <a:srgbClr val="000000"/>
                </a:solidFill>
                <a:latin typeface="Calibri" panose="02020603050405020304" pitchFamily="2"/>
              </a:rPr>
              <a:t> before </a:t>
            </a:r>
          </a:p>
          <a:p>
            <a:pPr marL="365760" marR="0" indent="0" algn="just">
              <a:lnSpc>
                <a:spcPts val="2000"/>
              </a:lnSpc>
              <a:spcBef>
                <a:spcPts val="365"/>
              </a:spcBef>
              <a:spcAft>
                <a:spcPts val="0"/>
              </a:spcAft>
            </a:pPr>
            <a:r>
              <a:rPr lang="en-US" sz="2000" spc="-25">
                <a:solidFill>
                  <a:srgbClr val="000000"/>
                </a:solidFill>
                <a:latin typeface="Calibri" panose="02020603050405020304" pitchFamily="2"/>
              </a:rPr>
              <a:t>being sent. And</a:t>
            </a:r>
            <a:r>
              <a:rPr lang="en-US" sz="2000" b="1" spc="-25">
                <a:solidFill>
                  <a:srgbClr val="92D050"/>
                </a:solidFill>
                <a:latin typeface="Calibri" panose="02020603050405020304" pitchFamily="2"/>
              </a:rPr>
              <a:t> do not</a:t>
            </a:r>
            <a:r>
              <a:rPr lang="en-US" sz="2000" spc="-25">
                <a:solidFill>
                  <a:srgbClr val="000000"/>
                </a:solidFill>
                <a:latin typeface="Calibri" panose="02020603050405020304" pitchFamily="2"/>
              </a:rPr>
              <a:t> reply to an outside </a:t>
            </a:r>
          </a:p>
          <a:p>
            <a:pPr marL="365760" marR="0" indent="0" algn="just">
              <a:lnSpc>
                <a:spcPts val="2000"/>
              </a:lnSpc>
              <a:spcBef>
                <a:spcPts val="365"/>
              </a:spcBef>
              <a:spcAft>
                <a:spcPts val="0"/>
              </a:spcAft>
            </a:pPr>
            <a:r>
              <a:rPr lang="en-US" sz="2000" spc="-5">
                <a:solidFill>
                  <a:srgbClr val="000000"/>
                </a:solidFill>
                <a:latin typeface="Calibri" panose="02020603050405020304" pitchFamily="2"/>
              </a:rPr>
              <a:t>email containing PHI in the thread that </a:t>
            </a:r>
          </a:p>
          <a:p>
            <a:pPr marL="365760" marR="0" indent="0" algn="just">
              <a:lnSpc>
                <a:spcPts val="2000"/>
              </a:lnSpc>
              <a:spcBef>
                <a:spcPts val="365"/>
              </a:spcBef>
              <a:spcAft>
                <a:spcPts val="3000"/>
              </a:spcAft>
            </a:pPr>
            <a:r>
              <a:rPr lang="en-US" sz="2000" spc="-15">
                <a:solidFill>
                  <a:srgbClr val="000000"/>
                </a:solidFill>
                <a:latin typeface="Calibri" panose="02020603050405020304" pitchFamily="2"/>
              </a:rPr>
              <a:t>goes back out to the sender unencrypted. </a:t>
            </a:r>
          </a:p>
        </p:txBody>
      </p:sp>
      <p:sp>
        <p:nvSpPr>
          <p:cNvPr id="64" name="Text Placeholder 63"/>
          <p:cNvSpPr>
            <a:spLocks noGrp="1"/>
          </p:cNvSpPr>
          <p:nvPr>
            <p:ph type="body" idx="10"/>
          </p:nvPr>
        </p:nvSpPr>
        <p:spPr>
          <a:xfrm>
            <a:off x="7220585" y="3648710"/>
            <a:ext cx="2874645" cy="1219200"/>
          </a:xfrm>
          <a:prstGeom prst="rect">
            <a:avLst/>
          </a:prstGeom>
          <a:noFill/>
          <a:ln w="0" cmpd="sng">
            <a:noFill/>
            <a:prstDash val="solid"/>
          </a:ln>
        </p:spPr>
        <p:txBody>
          <a:bodyPr vert="horz" lIns="0" tIns="46355" rIns="0" bIns="0" anchor="t"/>
          <a:lstStyle/>
          <a:p>
            <a:pPr marL="0" marR="0" indent="0" algn="ctr">
              <a:lnSpc>
                <a:spcPts val="2000"/>
              </a:lnSpc>
              <a:spcAft>
                <a:spcPts val="0"/>
              </a:spcAft>
            </a:pPr>
            <a:r>
              <a:rPr lang="en-US" sz="2000" spc="-30">
                <a:solidFill>
                  <a:srgbClr val="FFFFFF"/>
                </a:solidFill>
                <a:latin typeface="Calibri" panose="02020603050405020304" pitchFamily="2"/>
              </a:rPr>
              <a:t>Your facility’s privacy official </a:t>
            </a:r>
          </a:p>
          <a:p>
            <a:pPr marL="0" marR="0" indent="0" algn="ctr">
              <a:lnSpc>
                <a:spcPts val="2000"/>
              </a:lnSpc>
              <a:spcBef>
                <a:spcPts val="365"/>
              </a:spcBef>
              <a:spcAft>
                <a:spcPts val="0"/>
              </a:spcAft>
            </a:pPr>
            <a:r>
              <a:rPr lang="en-US" sz="2000" spc="-20">
                <a:solidFill>
                  <a:srgbClr val="FFFFFF"/>
                </a:solidFill>
                <a:latin typeface="Calibri" panose="02020603050405020304" pitchFamily="2"/>
              </a:rPr>
              <a:t>is ALWAYS there to answer </a:t>
            </a:r>
          </a:p>
          <a:p>
            <a:pPr marL="0" marR="0" indent="0" algn="ctr">
              <a:lnSpc>
                <a:spcPts val="2000"/>
              </a:lnSpc>
              <a:spcBef>
                <a:spcPts val="365"/>
              </a:spcBef>
              <a:spcAft>
                <a:spcPts val="0"/>
              </a:spcAft>
            </a:pPr>
            <a:r>
              <a:rPr lang="en-US" sz="2000" spc="0">
                <a:solidFill>
                  <a:srgbClr val="FFFFFF"/>
                </a:solidFill>
                <a:latin typeface="Calibri" panose="02020603050405020304" pitchFamily="2"/>
              </a:rPr>
              <a:t>questions and clarify the </a:t>
            </a:r>
          </a:p>
          <a:p>
            <a:pPr marL="0" marR="0" indent="0" algn="ctr">
              <a:lnSpc>
                <a:spcPts val="2000"/>
              </a:lnSpc>
              <a:spcBef>
                <a:spcPts val="365"/>
              </a:spcBef>
              <a:spcAft>
                <a:spcPts val="0"/>
              </a:spcAft>
            </a:pPr>
            <a:r>
              <a:rPr lang="en-US" sz="2000" spc="-40">
                <a:solidFill>
                  <a:srgbClr val="FFFFFF"/>
                </a:solidFill>
                <a:latin typeface="Calibri" panose="02020603050405020304" pitchFamily="2"/>
              </a:rPr>
              <a:t>rules.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2" name="Text Placeholder 81"/>
          <p:cNvSpPr>
            <a:spLocks noGrp="1"/>
          </p:cNvSpPr>
          <p:nvPr>
            <p:ph type="body" idx="10"/>
          </p:nvPr>
        </p:nvSpPr>
        <p:spPr>
          <a:xfrm>
            <a:off x="2152015" y="2032000"/>
            <a:ext cx="7708900" cy="3327400"/>
          </a:xfrm>
          <a:prstGeom prst="rect">
            <a:avLst/>
          </a:prstGeom>
          <a:noFill/>
          <a:ln w="0" cmpd="sng">
            <a:noFill/>
            <a:prstDash val="solid"/>
          </a:ln>
        </p:spPr>
        <p:txBody>
          <a:bodyPr vert="horz" lIns="0" tIns="50800" rIns="0" bIns="0" anchor="t"/>
          <a:lstStyle/>
          <a:p>
            <a:pPr marL="0" marR="0" indent="0" algn="just">
              <a:lnSpc>
                <a:spcPts val="4000"/>
              </a:lnSpc>
              <a:spcAft>
                <a:spcPts val="0"/>
              </a:spcAft>
            </a:pPr>
            <a:r>
              <a:rPr lang="en-US" sz="3900" spc="5">
                <a:solidFill>
                  <a:srgbClr val="000000"/>
                </a:solidFill>
                <a:latin typeface="Calibri" panose="02020603050405020304" pitchFamily="2"/>
              </a:rPr>
              <a:t>Protecting the Privacy and Security of </a:t>
            </a:r>
          </a:p>
          <a:p>
            <a:pPr marL="0" marR="0" indent="0" algn="just">
              <a:lnSpc>
                <a:spcPts val="4000"/>
              </a:lnSpc>
              <a:spcBef>
                <a:spcPts val="750"/>
              </a:spcBef>
              <a:spcAft>
                <a:spcPts val="0"/>
              </a:spcAft>
            </a:pPr>
            <a:r>
              <a:rPr lang="en-US" sz="3900" spc="-5">
                <a:solidFill>
                  <a:srgbClr val="000000"/>
                </a:solidFill>
                <a:latin typeface="Calibri" panose="02020603050405020304" pitchFamily="2"/>
              </a:rPr>
              <a:t>Patient Information </a:t>
            </a:r>
          </a:p>
          <a:p>
            <a:pPr marL="0" marR="0" indent="0" algn="just">
              <a:lnSpc>
                <a:spcPts val="2800"/>
              </a:lnSpc>
              <a:spcBef>
                <a:spcPts val="2770"/>
              </a:spcBef>
              <a:spcAft>
                <a:spcPts val="0"/>
              </a:spcAft>
            </a:pPr>
            <a:r>
              <a:rPr lang="en-US" sz="2800" spc="-60">
                <a:solidFill>
                  <a:srgbClr val="000000"/>
                </a:solidFill>
                <a:latin typeface="Calibri" panose="02020603050405020304" pitchFamily="2"/>
              </a:rPr>
              <a:t>Sure, it’s about laws like HIPAA ... </a:t>
            </a:r>
          </a:p>
          <a:p>
            <a:pPr marL="0" marR="0" indent="0" algn="just">
              <a:lnSpc>
                <a:spcPts val="2800"/>
              </a:lnSpc>
              <a:spcBef>
                <a:spcPts val="2770"/>
              </a:spcBef>
              <a:spcAft>
                <a:spcPts val="0"/>
              </a:spcAft>
            </a:pPr>
            <a:r>
              <a:rPr lang="en-US" sz="2800" spc="-60">
                <a:solidFill>
                  <a:srgbClr val="000000"/>
                </a:solidFill>
                <a:latin typeface="Calibri" panose="02020603050405020304" pitchFamily="2"/>
              </a:rPr>
              <a:t>It’s about each one of us.... </a:t>
            </a:r>
          </a:p>
          <a:p>
            <a:pPr marL="0" marR="0" indent="0" algn="just">
              <a:lnSpc>
                <a:spcPts val="3100"/>
              </a:lnSpc>
              <a:spcBef>
                <a:spcPts val="2775"/>
              </a:spcBef>
              <a:spcAft>
                <a:spcPts val="50"/>
              </a:spcAft>
            </a:pPr>
            <a:r>
              <a:rPr lang="en-US" sz="2750" b="1" spc="5">
                <a:solidFill>
                  <a:srgbClr val="92D050"/>
                </a:solidFill>
                <a:latin typeface="Calibri" panose="02020603050405020304" pitchFamily="2"/>
              </a:rPr>
              <a:t>But most of all it’s about trust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9" name="Text Placeholder 88"/>
          <p:cNvSpPr>
            <a:spLocks noGrp="1"/>
          </p:cNvSpPr>
          <p:nvPr>
            <p:ph type="body" idx="10"/>
          </p:nvPr>
        </p:nvSpPr>
        <p:spPr>
          <a:xfrm>
            <a:off x="783590" y="2171700"/>
            <a:ext cx="9601200" cy="2165350"/>
          </a:xfrm>
          <a:prstGeom prst="rect">
            <a:avLst/>
          </a:prstGeom>
          <a:noFill/>
          <a:ln w="0" cmpd="sng">
            <a:noFill/>
            <a:prstDash val="solid"/>
          </a:ln>
        </p:spPr>
        <p:txBody>
          <a:bodyPr vert="horz" lIns="0" tIns="55880" rIns="0" bIns="0" anchor="t"/>
          <a:lstStyle/>
          <a:p>
            <a:pPr marL="0" marR="0" indent="0" algn="l">
              <a:lnSpc>
                <a:spcPts val="4400"/>
              </a:lnSpc>
              <a:spcAft>
                <a:spcPts val="0"/>
              </a:spcAft>
            </a:pPr>
            <a:r>
              <a:rPr lang="en-US" sz="3950" spc="-20">
                <a:solidFill>
                  <a:srgbClr val="000000"/>
                </a:solidFill>
                <a:latin typeface="Calibri" panose="02020603050405020304" pitchFamily="2"/>
              </a:rPr>
              <a:t>Putting Each Patient’s Care, Safety, Dignity And </a:t>
            </a:r>
          </a:p>
          <a:p>
            <a:pPr marL="0" marR="0" indent="0" algn="l">
              <a:lnSpc>
                <a:spcPts val="4400"/>
              </a:lnSpc>
              <a:spcBef>
                <a:spcPts val="400"/>
              </a:spcBef>
              <a:spcAft>
                <a:spcPts val="7385"/>
              </a:spcAft>
            </a:pPr>
            <a:r>
              <a:rPr lang="en-US" sz="3950" spc="0">
                <a:solidFill>
                  <a:srgbClr val="000000"/>
                </a:solidFill>
                <a:latin typeface="Calibri" panose="02020603050405020304" pitchFamily="2"/>
              </a:rPr>
              <a:t>Well-being Ahead Of Everything Else </a:t>
            </a:r>
          </a:p>
        </p:txBody>
      </p:sp>
      <p:sp>
        <p:nvSpPr>
          <p:cNvPr id="90" name="Text Placeholder 89"/>
          <p:cNvSpPr>
            <a:spLocks noGrp="1"/>
          </p:cNvSpPr>
          <p:nvPr>
            <p:ph type="body" idx="10"/>
          </p:nvPr>
        </p:nvSpPr>
        <p:spPr>
          <a:xfrm>
            <a:off x="875030" y="4337050"/>
            <a:ext cx="2743200" cy="412750"/>
          </a:xfrm>
          <a:prstGeom prst="rect">
            <a:avLst/>
          </a:prstGeom>
          <a:noFill/>
          <a:ln w="0" cmpd="sng">
            <a:noFill/>
            <a:prstDash val="solid"/>
          </a:ln>
        </p:spPr>
        <p:txBody>
          <a:bodyPr vert="horz" lIns="0" tIns="41275" rIns="0" bIns="0" anchor="t"/>
          <a:lstStyle/>
          <a:p>
            <a:pPr marL="0" marR="0" indent="0" algn="l">
              <a:lnSpc>
                <a:spcPts val="2800"/>
              </a:lnSpc>
              <a:spcAft>
                <a:spcPts val="45"/>
              </a:spcAft>
            </a:pPr>
            <a:r>
              <a:rPr lang="en-US" sz="2800" spc="-90">
                <a:solidFill>
                  <a:srgbClr val="92D050"/>
                </a:solidFill>
                <a:latin typeface="Calibri" panose="02020603050405020304" pitchFamily="2"/>
              </a:rPr>
              <a:t>Let’s get started ....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3" name="Text Placeholder 92"/>
          <p:cNvSpPr>
            <a:spLocks noGrp="1"/>
          </p:cNvSpPr>
          <p:nvPr>
            <p:ph type="body" idx="10"/>
          </p:nvPr>
        </p:nvSpPr>
        <p:spPr>
          <a:xfrm>
            <a:off x="786130" y="2692400"/>
            <a:ext cx="9715500" cy="2311400"/>
          </a:xfrm>
          <a:prstGeom prst="rect">
            <a:avLst/>
          </a:prstGeom>
          <a:noFill/>
          <a:ln w="0" cmpd="sng">
            <a:noFill/>
            <a:prstDash val="solid"/>
          </a:ln>
        </p:spPr>
        <p:txBody>
          <a:bodyPr vert="horz" lIns="0" tIns="48260" rIns="0" bIns="0" anchor="t"/>
          <a:lstStyle/>
          <a:p>
            <a:pPr marL="1874520" marR="0" indent="0" algn="l">
              <a:lnSpc>
                <a:spcPts val="4000"/>
              </a:lnSpc>
              <a:spcAft>
                <a:spcPts val="0"/>
              </a:spcAft>
            </a:pPr>
            <a:r>
              <a:rPr lang="en-US" sz="3550" spc="-30">
                <a:solidFill>
                  <a:srgbClr val="000000"/>
                </a:solidFill>
                <a:latin typeface="Calibri" panose="02020603050405020304" pitchFamily="2"/>
              </a:rPr>
              <a:t>Putting </a:t>
            </a:r>
          </a:p>
          <a:p>
            <a:pPr marL="0" marR="0" indent="0" algn="l">
              <a:lnSpc>
                <a:spcPts val="4300"/>
              </a:lnSpc>
              <a:spcBef>
                <a:spcPts val="580"/>
              </a:spcBef>
              <a:spcAft>
                <a:spcPts val="0"/>
              </a:spcAft>
              <a:tabLst>
                <a:tab pos="9692640" algn="r"/>
              </a:tabLst>
            </a:pPr>
            <a:r>
              <a:rPr lang="en-US" sz="3550" spc="0">
                <a:solidFill>
                  <a:srgbClr val="000000"/>
                </a:solidFill>
                <a:latin typeface="Calibri" panose="02020603050405020304" pitchFamily="2"/>
              </a:rPr>
              <a:t>Patient Care, Safety, Dignity </a:t>
            </a:r>
            <a:r>
              <a:rPr lang="en-US" sz="3500" b="1" spc="0">
                <a:solidFill>
                  <a:srgbClr val="92D050"/>
                </a:solidFill>
                <a:latin typeface="Calibri" panose="02020603050405020304" pitchFamily="2"/>
              </a:rPr>
              <a:t>Sounds easy, no? </a:t>
            </a:r>
          </a:p>
          <a:p>
            <a:pPr marL="274320" marR="0" indent="0" algn="l">
              <a:lnSpc>
                <a:spcPts val="4000"/>
              </a:lnSpc>
              <a:spcBef>
                <a:spcPts val="655"/>
              </a:spcBef>
              <a:spcAft>
                <a:spcPts val="0"/>
              </a:spcAft>
            </a:pPr>
            <a:r>
              <a:rPr lang="en-US" sz="3550" spc="5">
                <a:solidFill>
                  <a:srgbClr val="000000"/>
                </a:solidFill>
                <a:latin typeface="Calibri" panose="02020603050405020304" pitchFamily="2"/>
              </a:rPr>
              <a:t>and Well-being ahead of </a:t>
            </a:r>
          </a:p>
          <a:p>
            <a:pPr marL="1097280" marR="0" indent="0" algn="l">
              <a:lnSpc>
                <a:spcPts val="4000"/>
              </a:lnSpc>
              <a:spcBef>
                <a:spcPts val="345"/>
              </a:spcBef>
              <a:spcAft>
                <a:spcPts val="0"/>
              </a:spcAft>
            </a:pPr>
            <a:r>
              <a:rPr lang="en-US" sz="3550" spc="0">
                <a:solidFill>
                  <a:srgbClr val="000000"/>
                </a:solidFill>
                <a:latin typeface="Calibri" panose="02020603050405020304" pitchFamily="2"/>
              </a:rPr>
              <a:t>everything else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6" name="Text Placeholder 95"/>
          <p:cNvSpPr>
            <a:spLocks noGrp="1"/>
          </p:cNvSpPr>
          <p:nvPr>
            <p:ph type="body" idx="10"/>
          </p:nvPr>
        </p:nvSpPr>
        <p:spPr>
          <a:xfrm>
            <a:off x="704215" y="508000"/>
            <a:ext cx="10528300" cy="4559300"/>
          </a:xfrm>
          <a:prstGeom prst="rect">
            <a:avLst/>
          </a:prstGeom>
          <a:noFill/>
          <a:ln w="0" cmpd="sng">
            <a:noFill/>
            <a:prstDash val="solid"/>
          </a:ln>
        </p:spPr>
        <p:txBody>
          <a:bodyPr vert="horz" lIns="0" tIns="58420" rIns="0" bIns="0" anchor="t"/>
          <a:lstStyle/>
          <a:p>
            <a:pPr marL="0" marR="0" indent="0" algn="l">
              <a:lnSpc>
                <a:spcPts val="4800"/>
              </a:lnSpc>
              <a:spcAft>
                <a:spcPts val="0"/>
              </a:spcAft>
            </a:pPr>
            <a:r>
              <a:rPr lang="en-US" sz="4300" spc="-50">
                <a:solidFill>
                  <a:srgbClr val="92D050"/>
                </a:solidFill>
                <a:latin typeface="Calibri" panose="02020603050405020304" pitchFamily="2"/>
              </a:rPr>
              <a:t>This includes: </a:t>
            </a:r>
          </a:p>
          <a:p>
            <a:pPr marL="1783080" marR="0" indent="0" algn="l">
              <a:lnSpc>
                <a:spcPts val="4400"/>
              </a:lnSpc>
              <a:spcBef>
                <a:spcPts val="2645"/>
              </a:spcBef>
              <a:spcAft>
                <a:spcPts val="0"/>
              </a:spcAft>
            </a:pPr>
            <a:r>
              <a:rPr lang="en-US" sz="3900" spc="0">
                <a:solidFill>
                  <a:srgbClr val="000000"/>
                </a:solidFill>
                <a:latin typeface="Calibri" panose="02020603050405020304" pitchFamily="2"/>
              </a:rPr>
              <a:t>Making sure </a:t>
            </a:r>
            <a:r>
              <a:rPr lang="en-US" sz="3900" u="sng" spc="0">
                <a:solidFill>
                  <a:srgbClr val="000000"/>
                </a:solidFill>
                <a:latin typeface="Calibri" panose="02020603050405020304" pitchFamily="2"/>
              </a:rPr>
              <a:t>all patients </a:t>
            </a:r>
            <a:r>
              <a:rPr lang="en-US" sz="3900" spc="0">
                <a:solidFill>
                  <a:srgbClr val="000000"/>
                </a:solidFill>
                <a:latin typeface="Calibri" panose="02020603050405020304" pitchFamily="2"/>
              </a:rPr>
              <a:t> can access our </a:t>
            </a:r>
          </a:p>
          <a:p>
            <a:pPr marL="4069080" marR="0" indent="0" algn="l">
              <a:lnSpc>
                <a:spcPts val="4400"/>
              </a:lnSpc>
              <a:spcBef>
                <a:spcPts val="425"/>
              </a:spcBef>
              <a:spcAft>
                <a:spcPts val="0"/>
              </a:spcAft>
            </a:pPr>
            <a:r>
              <a:rPr lang="en-US" sz="3900" spc="10">
                <a:solidFill>
                  <a:srgbClr val="000000"/>
                </a:solidFill>
                <a:latin typeface="Calibri" panose="02020603050405020304" pitchFamily="2"/>
              </a:rPr>
              <a:t>services equally; </a:t>
            </a:r>
          </a:p>
          <a:p>
            <a:pPr marL="0" marR="0" indent="0" algn="r">
              <a:lnSpc>
                <a:spcPts val="4400"/>
              </a:lnSpc>
              <a:spcBef>
                <a:spcPts val="2585"/>
              </a:spcBef>
              <a:spcAft>
                <a:spcPts val="0"/>
              </a:spcAft>
            </a:pPr>
            <a:r>
              <a:rPr lang="en-US" sz="3900" spc="20">
                <a:solidFill>
                  <a:srgbClr val="000000"/>
                </a:solidFill>
                <a:latin typeface="Calibri" panose="02020603050405020304" pitchFamily="2"/>
              </a:rPr>
              <a:t>Providing additional “aids” to some patients to </a:t>
            </a:r>
          </a:p>
          <a:p>
            <a:pPr marL="2606040" marR="0" indent="0" algn="l">
              <a:lnSpc>
                <a:spcPts val="4400"/>
              </a:lnSpc>
              <a:spcBef>
                <a:spcPts val="425"/>
              </a:spcBef>
              <a:spcAft>
                <a:spcPts val="0"/>
              </a:spcAft>
            </a:pPr>
            <a:r>
              <a:rPr lang="en-US" sz="3900" spc="20">
                <a:solidFill>
                  <a:srgbClr val="000000"/>
                </a:solidFill>
                <a:latin typeface="Calibri" panose="02020603050405020304" pitchFamily="2"/>
              </a:rPr>
              <a:t>achieve that equal access; and </a:t>
            </a:r>
          </a:p>
          <a:p>
            <a:pPr marL="3291840" marR="0" indent="0" algn="l">
              <a:lnSpc>
                <a:spcPts val="4400"/>
              </a:lnSpc>
              <a:spcBef>
                <a:spcPts val="2585"/>
              </a:spcBef>
              <a:spcAft>
                <a:spcPts val="55"/>
              </a:spcAft>
            </a:pPr>
            <a:r>
              <a:rPr lang="en-US" sz="3900" spc="0">
                <a:solidFill>
                  <a:srgbClr val="000000"/>
                </a:solidFill>
                <a:latin typeface="Calibri" panose="02020603050405020304" pitchFamily="2"/>
              </a:rPr>
              <a:t>Sometimes saying “No”.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0"/>
          </p:nvPr>
        </p:nvSpPr>
        <p:spPr>
          <a:xfrm>
            <a:off x="882650" y="406400"/>
            <a:ext cx="10058400" cy="1812925"/>
          </a:xfrm>
          <a:prstGeom prst="rect">
            <a:avLst/>
          </a:prstGeom>
          <a:noFill/>
          <a:ln w="0" cmpd="sng">
            <a:noFill/>
            <a:prstDash val="solid"/>
          </a:ln>
        </p:spPr>
        <p:txBody>
          <a:bodyPr vert="horz" lIns="0" tIns="59055" rIns="0" bIns="0" anchor="t"/>
          <a:lstStyle/>
          <a:p>
            <a:pPr marL="45720" marR="0" indent="0" algn="l">
              <a:lnSpc>
                <a:spcPts val="4100"/>
              </a:lnSpc>
              <a:spcAft>
                <a:spcPts val="0"/>
              </a:spcAft>
            </a:pPr>
            <a:r>
              <a:rPr lang="en-US" sz="3950" spc="0">
                <a:solidFill>
                  <a:srgbClr val="92D050"/>
                </a:solidFill>
                <a:latin typeface="Calibri Light" panose="02020603050405020304" pitchFamily="2"/>
              </a:rPr>
              <a:t>Which part of this training do you want to review </a:t>
            </a:r>
          </a:p>
          <a:p>
            <a:pPr marL="45720" marR="0" indent="0" algn="l">
              <a:lnSpc>
                <a:spcPts val="4100"/>
              </a:lnSpc>
              <a:spcBef>
                <a:spcPts val="235"/>
              </a:spcBef>
              <a:spcAft>
                <a:spcPts val="5350"/>
              </a:spcAft>
            </a:pPr>
            <a:r>
              <a:rPr lang="en-US" sz="3950" spc="0">
                <a:solidFill>
                  <a:srgbClr val="92D050"/>
                </a:solidFill>
                <a:latin typeface="Calibri Light" panose="02020603050405020304" pitchFamily="2"/>
              </a:rPr>
              <a:t>first? (You get to choose by clicking below) </a:t>
            </a:r>
          </a:p>
        </p:txBody>
      </p:sp>
      <p:sp>
        <p:nvSpPr>
          <p:cNvPr id="14" name="Text Placeholder 13"/>
          <p:cNvSpPr>
            <a:spLocks noGrp="1"/>
          </p:cNvSpPr>
          <p:nvPr>
            <p:ph type="body" idx="10"/>
          </p:nvPr>
        </p:nvSpPr>
        <p:spPr>
          <a:xfrm>
            <a:off x="882650" y="2219325"/>
            <a:ext cx="10058400" cy="2568575"/>
          </a:xfrm>
          <a:prstGeom prst="rect">
            <a:avLst/>
          </a:prstGeom>
          <a:noFill/>
          <a:ln w="0" cmpd="sng">
            <a:noFill/>
            <a:prstDash val="solid"/>
          </a:ln>
        </p:spPr>
        <p:txBody>
          <a:bodyPr vert="horz" lIns="0" tIns="139065" rIns="0" bIns="0" anchor="t"/>
          <a:lstStyle/>
          <a:p>
            <a:pPr marL="45720" marR="0" indent="274320" algn="just">
              <a:lnSpc>
                <a:spcPts val="3000"/>
              </a:lnSpc>
              <a:spcAft>
                <a:spcPts val="0"/>
              </a:spcAft>
              <a:buFont typeface="Calibri"/>
              <a:buChar char="·"/>
            </a:pPr>
            <a:r>
              <a:rPr lang="en-US" sz="2750" spc="5">
                <a:solidFill>
                  <a:srgbClr val="000000"/>
                </a:solidFill>
                <a:latin typeface="Calibri" panose="02020603050405020304" pitchFamily="2"/>
              </a:rPr>
              <a:t>Protecting the Privacy and Security of Patient Information </a:t>
            </a:r>
          </a:p>
          <a:p>
            <a:pPr marL="45720" marR="0" indent="274320" algn="just">
              <a:lnSpc>
                <a:spcPts val="3000"/>
              </a:lnSpc>
              <a:spcBef>
                <a:spcPts val="1050"/>
              </a:spcBef>
              <a:spcAft>
                <a:spcPts val="0"/>
              </a:spcAft>
              <a:buFont typeface="Calibri"/>
              <a:buChar char="·"/>
            </a:pPr>
            <a:r>
              <a:rPr lang="en-US" sz="2750" spc="5">
                <a:solidFill>
                  <a:srgbClr val="000000"/>
                </a:solidFill>
                <a:latin typeface="Calibri" panose="02020603050405020304" pitchFamily="2"/>
              </a:rPr>
              <a:t>Putting each Patient’s Care, Safety, Dignity and Well-Being ahead of </a:t>
            </a:r>
          </a:p>
          <a:p>
            <a:pPr marL="320040" marR="0" indent="0" algn="just">
              <a:lnSpc>
                <a:spcPts val="2800"/>
              </a:lnSpc>
              <a:spcBef>
                <a:spcPts val="185"/>
              </a:spcBef>
              <a:spcAft>
                <a:spcPts val="0"/>
              </a:spcAft>
            </a:pPr>
            <a:r>
              <a:rPr lang="en-US" sz="2750" spc="-10">
                <a:solidFill>
                  <a:srgbClr val="000000"/>
                </a:solidFill>
                <a:latin typeface="Calibri" panose="02020603050405020304" pitchFamily="2"/>
              </a:rPr>
              <a:t>Everything Else </a:t>
            </a:r>
          </a:p>
          <a:p>
            <a:pPr marL="45720" marR="0" indent="274320" algn="just">
              <a:lnSpc>
                <a:spcPts val="3000"/>
              </a:lnSpc>
              <a:spcBef>
                <a:spcPts val="1020"/>
              </a:spcBef>
              <a:spcAft>
                <a:spcPts val="0"/>
              </a:spcAft>
              <a:buFont typeface="Calibri"/>
              <a:buChar char="·"/>
            </a:pPr>
            <a:r>
              <a:rPr lang="en-US" sz="2750" spc="-15">
                <a:solidFill>
                  <a:srgbClr val="000000"/>
                </a:solidFill>
                <a:latin typeface="Calibri" panose="02020603050405020304" pitchFamily="2"/>
              </a:rPr>
              <a:t>Speaking Up </a:t>
            </a:r>
          </a:p>
          <a:p>
            <a:pPr marL="45720" marR="0" indent="274320" algn="just">
              <a:lnSpc>
                <a:spcPts val="3000"/>
              </a:lnSpc>
              <a:spcBef>
                <a:spcPts val="1050"/>
              </a:spcBef>
              <a:spcAft>
                <a:spcPts val="1005"/>
              </a:spcAft>
              <a:buFont typeface="Calibri"/>
              <a:buChar char="·"/>
            </a:pPr>
            <a:r>
              <a:rPr lang="en-US" sz="2750" spc="0">
                <a:solidFill>
                  <a:srgbClr val="000000"/>
                </a:solidFill>
                <a:latin typeface="Calibri" panose="02020603050405020304" pitchFamily="2"/>
              </a:rPr>
              <a:t>Managing Conflicting Interests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9" name="Text Placeholder 98"/>
          <p:cNvSpPr>
            <a:spLocks noGrp="1"/>
          </p:cNvSpPr>
          <p:nvPr>
            <p:ph type="body" idx="10"/>
          </p:nvPr>
        </p:nvSpPr>
        <p:spPr>
          <a:xfrm>
            <a:off x="722630" y="508000"/>
            <a:ext cx="10756900" cy="1024255"/>
          </a:xfrm>
          <a:prstGeom prst="rect">
            <a:avLst/>
          </a:prstGeom>
          <a:noFill/>
          <a:ln w="0" cmpd="sng">
            <a:noFill/>
            <a:prstDash val="solid"/>
          </a:ln>
        </p:spPr>
        <p:txBody>
          <a:bodyPr vert="horz" lIns="0" tIns="58420" rIns="0" bIns="0" anchor="t"/>
          <a:lstStyle/>
          <a:p>
            <a:pPr marL="0" marR="0" indent="0" algn="r">
              <a:lnSpc>
                <a:spcPts val="4500"/>
              </a:lnSpc>
              <a:spcAft>
                <a:spcPts val="3090"/>
              </a:spcAft>
            </a:pPr>
            <a:r>
              <a:rPr lang="en-US" sz="4300" spc="-150">
                <a:solidFill>
                  <a:srgbClr val="000000"/>
                </a:solidFill>
                <a:latin typeface="Calibri" panose="02020603050405020304" pitchFamily="2"/>
              </a:rPr>
              <a:t>Did you know... </a:t>
            </a:r>
          </a:p>
        </p:txBody>
      </p:sp>
      <p:sp>
        <p:nvSpPr>
          <p:cNvPr id="100" name="Text Placeholder 99"/>
          <p:cNvSpPr>
            <a:spLocks noGrp="1"/>
          </p:cNvSpPr>
          <p:nvPr>
            <p:ph type="body" idx="10"/>
          </p:nvPr>
        </p:nvSpPr>
        <p:spPr>
          <a:xfrm>
            <a:off x="722630" y="1532255"/>
            <a:ext cx="10756900" cy="4258945"/>
          </a:xfrm>
          <a:prstGeom prst="rect">
            <a:avLst/>
          </a:prstGeom>
          <a:noFill/>
          <a:ln w="0" cmpd="sng">
            <a:noFill/>
            <a:prstDash val="solid"/>
          </a:ln>
        </p:spPr>
        <p:txBody>
          <a:bodyPr vert="horz" lIns="0" tIns="132080" rIns="0" bIns="0" anchor="t"/>
          <a:lstStyle/>
          <a:p>
            <a:pPr marL="0" marR="0" indent="320040" algn="l">
              <a:lnSpc>
                <a:spcPts val="3400"/>
              </a:lnSpc>
              <a:spcAft>
                <a:spcPts val="0"/>
              </a:spcAft>
              <a:buFont typeface="Calibri"/>
              <a:buChar char="·"/>
            </a:pPr>
            <a:r>
              <a:rPr lang="en-US" sz="3200" spc="0">
                <a:solidFill>
                  <a:srgbClr val="000000"/>
                </a:solidFill>
                <a:latin typeface="Calibri" panose="02020603050405020304" pitchFamily="2"/>
              </a:rPr>
              <a:t>About 1 in 3 of our patients between the ages of 61-70, and </a:t>
            </a:r>
          </a:p>
          <a:p>
            <a:pPr marL="320040" marR="0" indent="0" algn="l">
              <a:lnSpc>
                <a:spcPts val="3300"/>
              </a:lnSpc>
              <a:spcBef>
                <a:spcPts val="580"/>
              </a:spcBef>
              <a:spcAft>
                <a:spcPts val="0"/>
              </a:spcAft>
            </a:pPr>
            <a:r>
              <a:rPr lang="en-US" sz="3200" spc="-5">
                <a:solidFill>
                  <a:srgbClr val="000000"/>
                </a:solidFill>
                <a:latin typeface="Calibri" panose="02020603050405020304" pitchFamily="2"/>
              </a:rPr>
              <a:t>85% of those over 85, probably have some hearing loss? </a:t>
            </a:r>
          </a:p>
          <a:p>
            <a:pPr marL="0" marR="0" indent="0" algn="r">
              <a:lnSpc>
                <a:spcPts val="2000"/>
              </a:lnSpc>
              <a:spcBef>
                <a:spcPts val="940"/>
              </a:spcBef>
              <a:spcAft>
                <a:spcPts val="0"/>
              </a:spcAft>
            </a:pPr>
            <a:r>
              <a:rPr lang="en-US" sz="2000" u="sng" spc="-10">
                <a:solidFill>
                  <a:srgbClr val="0000FF"/>
                </a:solidFill>
                <a:latin typeface="Calibri" panose="02020603050405020304" pitchFamily="2"/>
              </a:rPr>
              <a:t>(Click here</a:t>
            </a:r>
            <a:r>
              <a:rPr lang="en-US" sz="2000" spc="-10">
                <a:solidFill>
                  <a:srgbClr val="000000"/>
                </a:solidFill>
                <a:latin typeface="Calibri" panose="02020603050405020304" pitchFamily="2"/>
              </a:rPr>
              <a:t> for more detail) </a:t>
            </a:r>
          </a:p>
          <a:p>
            <a:pPr marL="0" marR="0" indent="320040" algn="l">
              <a:lnSpc>
                <a:spcPts val="3400"/>
              </a:lnSpc>
              <a:spcBef>
                <a:spcPts val="5700"/>
              </a:spcBef>
              <a:spcAft>
                <a:spcPts val="0"/>
              </a:spcAft>
              <a:buFont typeface="Calibri"/>
              <a:buChar char="·"/>
            </a:pPr>
            <a:r>
              <a:rPr lang="en-US" sz="3150" b="1" spc="10">
                <a:solidFill>
                  <a:srgbClr val="92D050"/>
                </a:solidFill>
                <a:latin typeface="Calibri" panose="02020603050405020304" pitchFamily="2"/>
              </a:rPr>
              <a:t>And they may not volunteer – or even admit - this fact. </a:t>
            </a:r>
          </a:p>
          <a:p>
            <a:pPr marL="0" marR="0" indent="320040" algn="l">
              <a:lnSpc>
                <a:spcPts val="3400"/>
              </a:lnSpc>
              <a:spcBef>
                <a:spcPts val="5785"/>
              </a:spcBef>
              <a:spcAft>
                <a:spcPts val="0"/>
              </a:spcAft>
              <a:buFont typeface="Calibri"/>
              <a:buChar char="·"/>
            </a:pPr>
            <a:r>
              <a:rPr lang="en-US" sz="3200" spc="0">
                <a:solidFill>
                  <a:srgbClr val="000000"/>
                </a:solidFill>
                <a:latin typeface="Calibri" panose="02020603050405020304" pitchFamily="2"/>
              </a:rPr>
              <a:t>But if they can’t hear you, they aren’t asking or answering the </a:t>
            </a:r>
          </a:p>
          <a:p>
            <a:pPr marL="320040" marR="0" indent="0" algn="l">
              <a:lnSpc>
                <a:spcPts val="3300"/>
              </a:lnSpc>
              <a:spcBef>
                <a:spcPts val="575"/>
              </a:spcBef>
              <a:spcAft>
                <a:spcPts val="45"/>
              </a:spcAft>
            </a:pPr>
            <a:r>
              <a:rPr lang="en-US" sz="3200" spc="-10">
                <a:solidFill>
                  <a:srgbClr val="000000"/>
                </a:solidFill>
                <a:latin typeface="Calibri" panose="02020603050405020304" pitchFamily="2"/>
              </a:rPr>
              <a:t>questions needed for the best care.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3" name="Text Placeholder 102"/>
          <p:cNvSpPr>
            <a:spLocks noGrp="1"/>
          </p:cNvSpPr>
          <p:nvPr>
            <p:ph type="body" idx="10"/>
          </p:nvPr>
        </p:nvSpPr>
        <p:spPr>
          <a:xfrm>
            <a:off x="454025" y="355600"/>
            <a:ext cx="10756900" cy="2159000"/>
          </a:xfrm>
          <a:prstGeom prst="rect">
            <a:avLst/>
          </a:prstGeom>
          <a:noFill/>
          <a:ln w="0" cmpd="sng">
            <a:noFill/>
            <a:prstDash val="solid"/>
          </a:ln>
        </p:spPr>
        <p:txBody>
          <a:bodyPr vert="horz" lIns="0" tIns="68580" rIns="0" bIns="0" anchor="t"/>
          <a:lstStyle/>
          <a:p>
            <a:pPr marL="274320" marR="0" indent="0" algn="just">
              <a:lnSpc>
                <a:spcPts val="3700"/>
              </a:lnSpc>
              <a:spcAft>
                <a:spcPts val="0"/>
              </a:spcAft>
            </a:pPr>
            <a:r>
              <a:rPr lang="en-US" sz="3550" spc="0">
                <a:solidFill>
                  <a:srgbClr val="92D050"/>
                </a:solidFill>
                <a:latin typeface="Calibri" panose="02020603050405020304" pitchFamily="2"/>
              </a:rPr>
              <a:t>Making sure </a:t>
            </a:r>
            <a:r>
              <a:rPr lang="en-US" sz="3550" u="sng" spc="0">
                <a:solidFill>
                  <a:srgbClr val="92D050"/>
                </a:solidFill>
                <a:latin typeface="Calibri" panose="02020603050405020304" pitchFamily="2"/>
              </a:rPr>
              <a:t>all patients </a:t>
            </a:r>
            <a:r>
              <a:rPr lang="en-US" sz="3550" spc="0">
                <a:solidFill>
                  <a:srgbClr val="92D050"/>
                </a:solidFill>
                <a:latin typeface="Calibri" panose="02020603050405020304" pitchFamily="2"/>
              </a:rPr>
              <a:t> can access our services </a:t>
            </a:r>
            <a:r>
              <a:rPr lang="en-US" sz="3550" u="sng" spc="0">
                <a:solidFill>
                  <a:srgbClr val="92D050"/>
                </a:solidFill>
                <a:latin typeface="Calibri" panose="02020603050405020304" pitchFamily="2"/>
              </a:rPr>
              <a:t>equally</a:t>
            </a:r>
            <a:r>
              <a:rPr lang="en-US" sz="100" spc="0">
                <a:solidFill>
                  <a:srgbClr val="92D050"/>
                </a:solidFill>
                <a:latin typeface="Calibri" panose="02020603050405020304" pitchFamily="2"/>
              </a:rPr>
              <a:t> </a:t>
            </a:r>
          </a:p>
          <a:p>
            <a:pPr marL="274320" marR="0" indent="0" algn="just">
              <a:lnSpc>
                <a:spcPts val="3700"/>
              </a:lnSpc>
              <a:spcBef>
                <a:spcPts val="650"/>
              </a:spcBef>
              <a:spcAft>
                <a:spcPts val="0"/>
              </a:spcAft>
            </a:pPr>
            <a:r>
              <a:rPr lang="en-US" sz="3550" spc="-50">
                <a:solidFill>
                  <a:srgbClr val="92D050"/>
                </a:solidFill>
                <a:latin typeface="Calibri" panose="02020603050405020304" pitchFamily="2"/>
              </a:rPr>
              <a:t>means: </a:t>
            </a:r>
          </a:p>
          <a:p>
            <a:pPr marL="274320" marR="0" indent="320040" algn="just">
              <a:lnSpc>
                <a:spcPts val="3400"/>
              </a:lnSpc>
              <a:spcBef>
                <a:spcPts val="5025"/>
              </a:spcBef>
              <a:spcAft>
                <a:spcPts val="0"/>
              </a:spcAft>
              <a:buFont typeface="Calibri"/>
              <a:buChar char="·"/>
            </a:pPr>
            <a:r>
              <a:rPr lang="en-US" sz="3150" spc="10">
                <a:solidFill>
                  <a:srgbClr val="000000"/>
                </a:solidFill>
                <a:latin typeface="Calibri" panose="02020603050405020304" pitchFamily="2"/>
              </a:rPr>
              <a:t>Watching for signs that patients can’t hear or see well </a:t>
            </a:r>
          </a:p>
        </p:txBody>
      </p:sp>
      <p:sp>
        <p:nvSpPr>
          <p:cNvPr id="104" name="Text Placeholder 103"/>
          <p:cNvSpPr>
            <a:spLocks noGrp="1"/>
          </p:cNvSpPr>
          <p:nvPr>
            <p:ph type="body" idx="10"/>
          </p:nvPr>
        </p:nvSpPr>
        <p:spPr>
          <a:xfrm>
            <a:off x="454025" y="2514600"/>
            <a:ext cx="8361045" cy="1844040"/>
          </a:xfrm>
          <a:prstGeom prst="rect">
            <a:avLst/>
          </a:prstGeom>
          <a:noFill/>
          <a:ln w="0" cmpd="sng">
            <a:noFill/>
            <a:prstDash val="solid"/>
          </a:ln>
        </p:spPr>
        <p:txBody>
          <a:bodyPr vert="horz" lIns="0" tIns="281940" rIns="0" bIns="0" anchor="t"/>
          <a:lstStyle/>
          <a:p>
            <a:pPr marL="274320" marR="0" indent="320040" algn="just">
              <a:lnSpc>
                <a:spcPts val="3400"/>
              </a:lnSpc>
              <a:spcAft>
                <a:spcPts val="0"/>
              </a:spcAft>
              <a:buFont typeface="Calibri"/>
              <a:buChar char="·"/>
            </a:pPr>
            <a:r>
              <a:rPr lang="en-US" sz="3150" spc="0">
                <a:solidFill>
                  <a:srgbClr val="000000"/>
                </a:solidFill>
                <a:latin typeface="Calibri" panose="02020603050405020304" pitchFamily="2"/>
              </a:rPr>
              <a:t>Offering assistive aids like: </a:t>
            </a:r>
          </a:p>
          <a:p>
            <a:pPr marL="1188720" marR="0" indent="0" algn="just">
              <a:lnSpc>
                <a:spcPts val="3300"/>
              </a:lnSpc>
              <a:spcBef>
                <a:spcPts val="1785"/>
              </a:spcBef>
              <a:spcAft>
                <a:spcPts val="0"/>
              </a:spcAft>
            </a:pPr>
            <a:r>
              <a:rPr lang="en-US" sz="3150" spc="-10">
                <a:solidFill>
                  <a:srgbClr val="92D050"/>
                </a:solidFill>
                <a:latin typeface="Calibri" panose="02020603050405020304" pitchFamily="2"/>
              </a:rPr>
              <a:t>portable amplifiers,</a:t>
            </a:r>
            <a:r>
              <a:rPr lang="en-US" sz="3150" spc="-10">
                <a:solidFill>
                  <a:srgbClr val="000000"/>
                </a:solidFill>
                <a:latin typeface="Calibri" panose="02020603050405020304" pitchFamily="2"/>
              </a:rPr>
              <a:t> communication boards, </a:t>
            </a:r>
          </a:p>
          <a:p>
            <a:pPr marL="1188720" marR="0" indent="0" algn="just">
              <a:lnSpc>
                <a:spcPts val="3300"/>
              </a:lnSpc>
              <a:spcBef>
                <a:spcPts val="585"/>
              </a:spcBef>
              <a:spcAft>
                <a:spcPts val="11280"/>
              </a:spcAft>
            </a:pPr>
            <a:r>
              <a:rPr lang="en-US" sz="3150" spc="5">
                <a:solidFill>
                  <a:srgbClr val="000000"/>
                </a:solidFill>
                <a:latin typeface="Calibri" panose="02020603050405020304" pitchFamily="2"/>
              </a:rPr>
              <a:t>captioning and</a:t>
            </a:r>
            <a:r>
              <a:rPr lang="en-US" sz="3150" spc="5">
                <a:solidFill>
                  <a:srgbClr val="92D050"/>
                </a:solidFill>
                <a:latin typeface="Calibri" panose="02020603050405020304" pitchFamily="2"/>
              </a:rPr>
              <a:t> qualified interpreters </a:t>
            </a:r>
          </a:p>
        </p:txBody>
      </p:sp>
      <p:sp>
        <p:nvSpPr>
          <p:cNvPr id="105" name="Text Placeholder 104"/>
          <p:cNvSpPr>
            <a:spLocks noGrp="1"/>
          </p:cNvSpPr>
          <p:nvPr>
            <p:ph type="body" idx="10"/>
          </p:nvPr>
        </p:nvSpPr>
        <p:spPr>
          <a:xfrm>
            <a:off x="6202680" y="4358640"/>
            <a:ext cx="2612390" cy="1437640"/>
          </a:xfrm>
          <a:prstGeom prst="rect">
            <a:avLst/>
          </a:prstGeom>
          <a:noFill/>
          <a:ln w="0" cmpd="sng">
            <a:noFill/>
            <a:prstDash val="solid"/>
          </a:ln>
        </p:spPr>
        <p:txBody>
          <a:bodyPr vert="horz" lIns="0" tIns="0" rIns="0" bIns="0" anchor="t"/>
          <a:lstStyle/>
          <a:p>
            <a:pPr algn="l"/>
            <a:r>
              <a:rPr lang="en-US" sz="100"/>
              <a:t> </a:t>
            </a:r>
          </a:p>
        </p:txBody>
      </p:sp>
      <p:sp>
        <p:nvSpPr>
          <p:cNvPr id="106" name="Text Placeholder 105"/>
          <p:cNvSpPr>
            <a:spLocks noGrp="1"/>
          </p:cNvSpPr>
          <p:nvPr>
            <p:ph type="body" idx="10"/>
          </p:nvPr>
        </p:nvSpPr>
        <p:spPr>
          <a:xfrm>
            <a:off x="6202680" y="5796280"/>
            <a:ext cx="5008245" cy="299720"/>
          </a:xfrm>
          <a:prstGeom prst="rect">
            <a:avLst/>
          </a:prstGeom>
          <a:noFill/>
          <a:ln w="0" cmpd="sng">
            <a:noFill/>
            <a:prstDash val="solid"/>
          </a:ln>
        </p:spPr>
        <p:txBody>
          <a:bodyPr vert="horz" lIns="0" tIns="29210" rIns="0" bIns="0" anchor="t"/>
          <a:lstStyle/>
          <a:p>
            <a:pPr marL="0" marR="0" indent="0" algn="l">
              <a:lnSpc>
                <a:spcPts val="2000"/>
              </a:lnSpc>
              <a:spcAft>
                <a:spcPts val="45"/>
              </a:spcAft>
            </a:pPr>
            <a:r>
              <a:rPr lang="en-US" sz="2000" spc="-5">
                <a:solidFill>
                  <a:srgbClr val="92D050"/>
                </a:solidFill>
                <a:latin typeface="Calibri" panose="02020603050405020304" pitchFamily="2"/>
              </a:rPr>
              <a:t>(For more detail about doing this</a:t>
            </a:r>
            <a:r>
              <a:rPr lang="en-US" sz="2000" u="sng" spc="-5">
                <a:solidFill>
                  <a:srgbClr val="0000FF"/>
                </a:solidFill>
                <a:latin typeface="Calibri" panose="02020603050405020304" pitchFamily="2"/>
              </a:rPr>
              <a:t> click here)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3" name="Text Placeholder 112"/>
          <p:cNvSpPr>
            <a:spLocks noGrp="1"/>
          </p:cNvSpPr>
          <p:nvPr>
            <p:ph type="body" idx="10"/>
          </p:nvPr>
        </p:nvSpPr>
        <p:spPr>
          <a:xfrm>
            <a:off x="709930" y="508000"/>
            <a:ext cx="10756900" cy="1024255"/>
          </a:xfrm>
          <a:prstGeom prst="rect">
            <a:avLst/>
          </a:prstGeom>
          <a:noFill/>
          <a:ln w="0" cmpd="sng">
            <a:noFill/>
            <a:prstDash val="solid"/>
          </a:ln>
        </p:spPr>
        <p:txBody>
          <a:bodyPr vert="horz" lIns="0" tIns="58420" rIns="0" bIns="0" anchor="t"/>
          <a:lstStyle/>
          <a:p>
            <a:pPr marL="0" marR="0" indent="0" algn="r">
              <a:lnSpc>
                <a:spcPts val="4500"/>
              </a:lnSpc>
              <a:spcAft>
                <a:spcPts val="3090"/>
              </a:spcAft>
            </a:pPr>
            <a:r>
              <a:rPr lang="en-US" sz="4300" spc="-110">
                <a:solidFill>
                  <a:srgbClr val="92D050"/>
                </a:solidFill>
                <a:latin typeface="Calibri" panose="02020603050405020304" pitchFamily="2"/>
              </a:rPr>
              <a:t>Equal access also means... </a:t>
            </a:r>
          </a:p>
        </p:txBody>
      </p:sp>
      <p:sp>
        <p:nvSpPr>
          <p:cNvPr id="114" name="Text Placeholder 113"/>
          <p:cNvSpPr>
            <a:spLocks noGrp="1"/>
          </p:cNvSpPr>
          <p:nvPr>
            <p:ph type="body" idx="10"/>
          </p:nvPr>
        </p:nvSpPr>
        <p:spPr>
          <a:xfrm>
            <a:off x="709930" y="1532255"/>
            <a:ext cx="10756900" cy="1058545"/>
          </a:xfrm>
          <a:prstGeom prst="rect">
            <a:avLst/>
          </a:prstGeom>
          <a:noFill/>
          <a:ln w="0" cmpd="sng">
            <a:noFill/>
            <a:prstDash val="solid"/>
          </a:ln>
        </p:spPr>
        <p:txBody>
          <a:bodyPr vert="horz" lIns="0" tIns="116205" rIns="0" bIns="0" anchor="t"/>
          <a:lstStyle/>
          <a:p>
            <a:pPr marL="0" marR="0" indent="320040" algn="just">
              <a:lnSpc>
                <a:spcPts val="3800"/>
              </a:lnSpc>
              <a:spcAft>
                <a:spcPts val="0"/>
              </a:spcAft>
              <a:buFont typeface="Calibri"/>
              <a:buChar char="·"/>
            </a:pPr>
            <a:r>
              <a:rPr lang="en-US" sz="3150" b="1" spc="10">
                <a:solidFill>
                  <a:srgbClr val="050505"/>
                </a:solidFill>
                <a:latin typeface="Calibri" panose="02020603050405020304" pitchFamily="2"/>
              </a:rPr>
              <a:t>Accommodating patients’ own assistive devices </a:t>
            </a:r>
            <a:r>
              <a:rPr lang="en-US" sz="3200" spc="10">
                <a:solidFill>
                  <a:srgbClr val="050505"/>
                </a:solidFill>
                <a:latin typeface="Calibri" panose="02020603050405020304" pitchFamily="2"/>
              </a:rPr>
              <a:t>- like hearing </a:t>
            </a:r>
          </a:p>
          <a:p>
            <a:pPr marL="320040" marR="0" indent="0" algn="just">
              <a:lnSpc>
                <a:spcPts val="3800"/>
              </a:lnSpc>
              <a:spcBef>
                <a:spcPts val="0"/>
              </a:spcBef>
              <a:spcAft>
                <a:spcPts val="0"/>
              </a:spcAft>
            </a:pPr>
            <a:r>
              <a:rPr lang="en-US" sz="3200" spc="0">
                <a:solidFill>
                  <a:srgbClr val="050505"/>
                </a:solidFill>
                <a:latin typeface="Calibri" panose="02020603050405020304" pitchFamily="2"/>
              </a:rPr>
              <a:t>aids, guide dogs, and glasses - wherever and whenever </a:t>
            </a:r>
          </a:p>
        </p:txBody>
      </p:sp>
      <p:sp>
        <p:nvSpPr>
          <p:cNvPr id="115" name="Text Placeholder 114"/>
          <p:cNvSpPr>
            <a:spLocks noGrp="1"/>
          </p:cNvSpPr>
          <p:nvPr>
            <p:ph type="body" idx="10"/>
          </p:nvPr>
        </p:nvSpPr>
        <p:spPr>
          <a:xfrm>
            <a:off x="709930" y="2590800"/>
            <a:ext cx="1755775" cy="520700"/>
          </a:xfrm>
          <a:prstGeom prst="rect">
            <a:avLst/>
          </a:prstGeom>
          <a:noFill/>
          <a:ln w="0" cmpd="sng">
            <a:noFill/>
            <a:prstDash val="solid"/>
          </a:ln>
        </p:spPr>
        <p:txBody>
          <a:bodyPr vert="horz" lIns="0" tIns="0" rIns="0" bIns="0" anchor="t"/>
          <a:lstStyle/>
          <a:p>
            <a:pPr marL="320040" marR="0" indent="0" algn="just">
              <a:lnSpc>
                <a:spcPts val="3800"/>
              </a:lnSpc>
              <a:spcAft>
                <a:spcPts val="0"/>
              </a:spcAft>
            </a:pPr>
            <a:r>
              <a:rPr lang="en-US" sz="3200" spc="-85">
                <a:solidFill>
                  <a:srgbClr val="050505"/>
                </a:solidFill>
                <a:latin typeface="Calibri" panose="02020603050405020304" pitchFamily="2"/>
              </a:rPr>
              <a:t>possible. </a:t>
            </a:r>
          </a:p>
        </p:txBody>
      </p:sp>
      <p:sp>
        <p:nvSpPr>
          <p:cNvPr id="116" name="Text Placeholder 115"/>
          <p:cNvSpPr>
            <a:spLocks noGrp="1"/>
          </p:cNvSpPr>
          <p:nvPr>
            <p:ph type="body" idx="10"/>
          </p:nvPr>
        </p:nvSpPr>
        <p:spPr>
          <a:xfrm>
            <a:off x="709930" y="3111500"/>
            <a:ext cx="6708775" cy="3022600"/>
          </a:xfrm>
          <a:prstGeom prst="rect">
            <a:avLst/>
          </a:prstGeom>
          <a:noFill/>
          <a:ln w="0" cmpd="sng">
            <a:noFill/>
            <a:prstDash val="solid"/>
          </a:ln>
        </p:spPr>
        <p:txBody>
          <a:bodyPr vert="horz" lIns="0" tIns="714375" rIns="0" bIns="0" anchor="t"/>
          <a:lstStyle/>
          <a:p>
            <a:pPr marL="0" marR="0" indent="320040" algn="just">
              <a:lnSpc>
                <a:spcPts val="3900"/>
              </a:lnSpc>
              <a:spcAft>
                <a:spcPts val="14255"/>
              </a:spcAft>
              <a:buFont typeface="Calibri"/>
              <a:buChar char="·"/>
            </a:pPr>
            <a:r>
              <a:rPr lang="en-US" sz="3550" b="1" spc="-10">
                <a:solidFill>
                  <a:srgbClr val="92D050"/>
                </a:solidFill>
                <a:latin typeface="Calibri" panose="02020603050405020304" pitchFamily="2"/>
              </a:rPr>
              <a:t>It’s our duty – and also good care.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21" name="Text Placeholder 120"/>
          <p:cNvSpPr>
            <a:spLocks noGrp="1"/>
          </p:cNvSpPr>
          <p:nvPr>
            <p:ph type="body" idx="10"/>
          </p:nvPr>
        </p:nvSpPr>
        <p:spPr>
          <a:xfrm>
            <a:off x="716280" y="508000"/>
            <a:ext cx="10795000" cy="1143635"/>
          </a:xfrm>
          <a:prstGeom prst="rect">
            <a:avLst/>
          </a:prstGeom>
          <a:noFill/>
          <a:ln w="0" cmpd="sng">
            <a:noFill/>
            <a:prstDash val="solid"/>
          </a:ln>
        </p:spPr>
        <p:txBody>
          <a:bodyPr vert="horz" lIns="0" tIns="58420" rIns="0" bIns="0" anchor="t"/>
          <a:lstStyle/>
          <a:p>
            <a:pPr marL="0" marR="0" indent="0" algn="r">
              <a:lnSpc>
                <a:spcPts val="4500"/>
              </a:lnSpc>
              <a:spcAft>
                <a:spcPts val="4030"/>
              </a:spcAft>
            </a:pPr>
            <a:r>
              <a:rPr lang="en-US" sz="4300" i="1" spc="15">
                <a:solidFill>
                  <a:srgbClr val="000000"/>
                </a:solidFill>
                <a:latin typeface="Calibri" panose="02020603050405020304" pitchFamily="2"/>
              </a:rPr>
              <a:t>“Strategies” to avoid </a:t>
            </a:r>
          </a:p>
        </p:txBody>
      </p:sp>
      <p:sp>
        <p:nvSpPr>
          <p:cNvPr id="122" name="Text Placeholder 121"/>
          <p:cNvSpPr>
            <a:spLocks noGrp="1"/>
          </p:cNvSpPr>
          <p:nvPr>
            <p:ph type="body" idx="10"/>
          </p:nvPr>
        </p:nvSpPr>
        <p:spPr>
          <a:xfrm>
            <a:off x="716280" y="1651635"/>
            <a:ext cx="10795000" cy="913765"/>
          </a:xfrm>
          <a:prstGeom prst="rect">
            <a:avLst/>
          </a:prstGeom>
          <a:noFill/>
          <a:ln w="0" cmpd="sng">
            <a:noFill/>
            <a:prstDash val="solid"/>
          </a:ln>
        </p:spPr>
        <p:txBody>
          <a:bodyPr vert="horz" lIns="0" tIns="33020" rIns="0" bIns="0" anchor="t"/>
          <a:lstStyle/>
          <a:p>
            <a:pPr marL="0" marR="0" indent="320040" algn="l">
              <a:lnSpc>
                <a:spcPts val="5900"/>
              </a:lnSpc>
              <a:spcAft>
                <a:spcPts val="1010"/>
              </a:spcAft>
              <a:buFont typeface="Calibri"/>
              <a:buChar char="·"/>
            </a:pPr>
            <a:r>
              <a:rPr lang="en-US" sz="3150" spc="-40">
                <a:solidFill>
                  <a:srgbClr val="000000"/>
                </a:solidFill>
                <a:latin typeface="Calibri" panose="02020603050405020304" pitchFamily="2"/>
              </a:rPr>
              <a:t>Talking</a:t>
            </a:r>
            <a:r>
              <a:rPr lang="en-US" sz="5850" b="1" spc="-50">
                <a:solidFill>
                  <a:srgbClr val="92D050"/>
                </a:solidFill>
                <a:latin typeface="Calibri" panose="02020603050405020304" pitchFamily="2"/>
              </a:rPr>
              <a:t> LOUDER </a:t>
            </a:r>
          </a:p>
        </p:txBody>
      </p:sp>
      <p:sp>
        <p:nvSpPr>
          <p:cNvPr id="123" name="Text Placeholder 122"/>
          <p:cNvSpPr>
            <a:spLocks noGrp="1"/>
          </p:cNvSpPr>
          <p:nvPr>
            <p:ph type="body" idx="10"/>
          </p:nvPr>
        </p:nvSpPr>
        <p:spPr>
          <a:xfrm>
            <a:off x="716280" y="2565400"/>
            <a:ext cx="10795000" cy="2665730"/>
          </a:xfrm>
          <a:prstGeom prst="rect">
            <a:avLst/>
          </a:prstGeom>
          <a:noFill/>
          <a:ln w="0" cmpd="sng">
            <a:noFill/>
            <a:prstDash val="solid"/>
          </a:ln>
        </p:spPr>
        <p:txBody>
          <a:bodyPr vert="horz" lIns="0" tIns="82550" rIns="0" bIns="0" anchor="t"/>
          <a:lstStyle/>
          <a:p>
            <a:pPr marL="0" marR="0" indent="320040" algn="just">
              <a:lnSpc>
                <a:spcPts val="2600"/>
              </a:lnSpc>
              <a:spcAft>
                <a:spcPts val="0"/>
              </a:spcAft>
              <a:buFont typeface="Calibri"/>
              <a:buChar char="·"/>
            </a:pPr>
            <a:r>
              <a:rPr lang="en-US" sz="2350" b="1" spc="10">
                <a:solidFill>
                  <a:srgbClr val="000000"/>
                </a:solidFill>
                <a:latin typeface="Calibri" panose="02020603050405020304" pitchFamily="2"/>
              </a:rPr>
              <a:t>Addressing information and questions to the patient’s spouse, companion or other </a:t>
            </a:r>
          </a:p>
          <a:p>
            <a:pPr marL="320040" marR="0" indent="0" algn="just">
              <a:lnSpc>
                <a:spcPts val="2400"/>
              </a:lnSpc>
              <a:spcBef>
                <a:spcPts val="430"/>
              </a:spcBef>
              <a:spcAft>
                <a:spcPts val="0"/>
              </a:spcAft>
            </a:pPr>
            <a:r>
              <a:rPr lang="en-US" sz="2350" b="1" spc="10">
                <a:solidFill>
                  <a:srgbClr val="000000"/>
                </a:solidFill>
                <a:latin typeface="Calibri" panose="02020603050405020304" pitchFamily="2"/>
              </a:rPr>
              <a:t>family member</a:t>
            </a:r>
            <a:r>
              <a:rPr lang="en-US" sz="2350" b="1" spc="10">
                <a:solidFill>
                  <a:srgbClr val="92D050"/>
                </a:solidFill>
                <a:latin typeface="Calibri" panose="02020603050405020304" pitchFamily="2"/>
              </a:rPr>
              <a:t> – instead of the patient </a:t>
            </a:r>
          </a:p>
          <a:p>
            <a:pPr marL="0" marR="0" indent="320040" algn="just">
              <a:lnSpc>
                <a:spcPts val="3000"/>
              </a:lnSpc>
              <a:spcBef>
                <a:spcPts val="4455"/>
              </a:spcBef>
              <a:spcAft>
                <a:spcPts val="0"/>
              </a:spcAft>
              <a:buFont typeface="Calibri"/>
              <a:buChar char="·"/>
            </a:pPr>
            <a:r>
              <a:rPr lang="en-US" sz="2750" b="1" spc="25">
                <a:solidFill>
                  <a:srgbClr val="000000"/>
                </a:solidFill>
                <a:latin typeface="Calibri" panose="02020603050405020304" pitchFamily="2"/>
              </a:rPr>
              <a:t>Would you want your caregivers to SHOUT at you? </a:t>
            </a:r>
            <a:r>
              <a:rPr lang="en-US" sz="2350" b="1" spc="25">
                <a:solidFill>
                  <a:srgbClr val="000000"/>
                </a:solidFill>
                <a:latin typeface="Calibri" panose="02020603050405020304" pitchFamily="2"/>
              </a:rPr>
              <a:t>Or speak to your </a:t>
            </a:r>
          </a:p>
          <a:p>
            <a:pPr marL="320040" marR="0" indent="0" algn="just">
              <a:lnSpc>
                <a:spcPts val="2400"/>
              </a:lnSpc>
              <a:spcBef>
                <a:spcPts val="480"/>
              </a:spcBef>
              <a:spcAft>
                <a:spcPts val="4510"/>
              </a:spcAft>
            </a:pPr>
            <a:r>
              <a:rPr lang="en-US" sz="2350" b="1" spc="10">
                <a:solidFill>
                  <a:srgbClr val="000000"/>
                </a:solidFill>
                <a:latin typeface="Calibri" panose="02020603050405020304" pitchFamily="2"/>
              </a:rPr>
              <a:t>family members instead of you about your care? </a:t>
            </a:r>
          </a:p>
        </p:txBody>
      </p:sp>
      <p:sp>
        <p:nvSpPr>
          <p:cNvPr id="124" name="Text Placeholder 123"/>
          <p:cNvSpPr>
            <a:spLocks noGrp="1"/>
          </p:cNvSpPr>
          <p:nvPr>
            <p:ph type="body" idx="10"/>
          </p:nvPr>
        </p:nvSpPr>
        <p:spPr>
          <a:xfrm>
            <a:off x="721995" y="5231130"/>
            <a:ext cx="10756900" cy="521970"/>
          </a:xfrm>
          <a:prstGeom prst="rect">
            <a:avLst/>
          </a:prstGeom>
          <a:noFill/>
          <a:ln w="0" cmpd="sng">
            <a:noFill/>
            <a:prstDash val="solid"/>
          </a:ln>
        </p:spPr>
        <p:txBody>
          <a:bodyPr vert="horz" lIns="0" tIns="45720" rIns="0" bIns="0" anchor="t"/>
          <a:lstStyle/>
          <a:p>
            <a:pPr marL="0" marR="0" indent="0" algn="ctr">
              <a:lnSpc>
                <a:spcPts val="3700"/>
              </a:lnSpc>
              <a:spcAft>
                <a:spcPts val="70"/>
              </a:spcAft>
            </a:pPr>
            <a:r>
              <a:rPr lang="en-US" sz="3550" b="1" spc="10">
                <a:solidFill>
                  <a:srgbClr val="92D050"/>
                </a:solidFill>
                <a:latin typeface="Calibri" panose="02020603050405020304" pitchFamily="2"/>
              </a:rPr>
              <a:t>Care, Safety, Dignity and Well-being </a:t>
            </a:r>
            <a:r>
              <a:rPr lang="en-US" sz="2750" b="1" spc="10">
                <a:solidFill>
                  <a:srgbClr val="92D050"/>
                </a:solidFill>
                <a:latin typeface="Calibri" panose="02020603050405020304" pitchFamily="2"/>
              </a:rPr>
              <a:t>– ahead of everything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27" name="Text Placeholder 126"/>
          <p:cNvSpPr>
            <a:spLocks noGrp="1"/>
          </p:cNvSpPr>
          <p:nvPr>
            <p:ph type="body" idx="10"/>
          </p:nvPr>
        </p:nvSpPr>
        <p:spPr>
          <a:xfrm>
            <a:off x="746760" y="508000"/>
            <a:ext cx="5816600" cy="1403350"/>
          </a:xfrm>
          <a:prstGeom prst="rect">
            <a:avLst/>
          </a:prstGeom>
          <a:noFill/>
          <a:ln w="0" cmpd="sng">
            <a:noFill/>
            <a:prstDash val="solid"/>
          </a:ln>
        </p:spPr>
        <p:txBody>
          <a:bodyPr vert="horz" lIns="0" tIns="58420" rIns="0" bIns="0" anchor="t"/>
          <a:lstStyle/>
          <a:p>
            <a:pPr marL="0" marR="0" indent="0" algn="l">
              <a:lnSpc>
                <a:spcPts val="4500"/>
              </a:lnSpc>
              <a:spcAft>
                <a:spcPts val="6115"/>
              </a:spcAft>
            </a:pPr>
            <a:r>
              <a:rPr lang="en-US" sz="4300" spc="-135">
                <a:solidFill>
                  <a:srgbClr val="92D050"/>
                </a:solidFill>
                <a:latin typeface="Calibri" panose="02020603050405020304" pitchFamily="2"/>
              </a:rPr>
              <a:t>Equal access also means...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725170" y="508000"/>
            <a:ext cx="10756900" cy="1137920"/>
          </a:xfrm>
          <a:prstGeom prst="rect">
            <a:avLst/>
          </a:prstGeom>
          <a:noFill/>
          <a:ln w="0" cmpd="sng">
            <a:noFill/>
            <a:prstDash val="solid"/>
          </a:ln>
        </p:spPr>
        <p:txBody>
          <a:bodyPr vert="horz" lIns="0" tIns="58420" rIns="0" bIns="0" anchor="t"/>
          <a:lstStyle/>
          <a:p>
            <a:pPr marL="0" marR="0" indent="0" algn="r">
              <a:lnSpc>
                <a:spcPts val="4500"/>
              </a:lnSpc>
              <a:spcAft>
                <a:spcPts val="4030"/>
              </a:spcAft>
            </a:pPr>
            <a:r>
              <a:rPr lang="en-US" sz="4300" spc="-150">
                <a:solidFill>
                  <a:srgbClr val="000000"/>
                </a:solidFill>
                <a:latin typeface="Calibri" panose="02020603050405020304" pitchFamily="2"/>
              </a:rPr>
              <a:t>Did you know... </a:t>
            </a:r>
          </a:p>
        </p:txBody>
      </p:sp>
      <p:sp>
        <p:nvSpPr>
          <p:cNvPr id="135" name="Text Placeholder 134"/>
          <p:cNvSpPr>
            <a:spLocks noGrp="1"/>
          </p:cNvSpPr>
          <p:nvPr>
            <p:ph type="body" idx="10"/>
          </p:nvPr>
        </p:nvSpPr>
        <p:spPr>
          <a:xfrm>
            <a:off x="725170" y="1645920"/>
            <a:ext cx="10756900" cy="2837180"/>
          </a:xfrm>
          <a:prstGeom prst="rect">
            <a:avLst/>
          </a:prstGeom>
          <a:noFill/>
          <a:ln w="0" cmpd="sng">
            <a:noFill/>
            <a:prstDash val="solid"/>
          </a:ln>
        </p:spPr>
        <p:txBody>
          <a:bodyPr vert="horz" lIns="0" tIns="40640" rIns="0" bIns="0" anchor="t">
            <a:normAutofit fontScale="90000"/>
          </a:bodyPr>
          <a:lstStyle/>
          <a:p>
            <a:pPr marL="0" marR="0" indent="0" algn="l">
              <a:lnSpc>
                <a:spcPts val="3500"/>
              </a:lnSpc>
              <a:spcAft>
                <a:spcPts val="0"/>
              </a:spcAft>
            </a:pPr>
            <a:r>
              <a:rPr lang="en-US" sz="3150" b="1" spc="-5">
                <a:solidFill>
                  <a:srgbClr val="92D050"/>
                </a:solidFill>
                <a:latin typeface="Calibri" panose="02020603050405020304" pitchFamily="2"/>
              </a:rPr>
              <a:t>In the Boston area: </a:t>
            </a:r>
          </a:p>
          <a:p>
            <a:pPr marL="411480" marR="0" indent="0" algn="l">
              <a:lnSpc>
                <a:spcPts val="3300"/>
              </a:lnSpc>
              <a:spcBef>
                <a:spcPts val="730"/>
              </a:spcBef>
              <a:spcAft>
                <a:spcPts val="0"/>
              </a:spcAft>
            </a:pPr>
            <a:r>
              <a:rPr lang="en-US" sz="2800" spc="-5">
                <a:solidFill>
                  <a:srgbClr val="000000"/>
                </a:solidFill>
                <a:latin typeface="Arial" panose="02020603050405020304" pitchFamily="2"/>
              </a:rPr>
              <a:t>– </a:t>
            </a:r>
            <a:r>
              <a:rPr lang="en-US" sz="2800" spc="-5">
                <a:solidFill>
                  <a:srgbClr val="000000"/>
                </a:solidFill>
                <a:latin typeface="Calibri" panose="02020603050405020304" pitchFamily="2"/>
              </a:rPr>
              <a:t>At least 138 different languages are spoken at home </a:t>
            </a:r>
          </a:p>
          <a:p>
            <a:pPr marL="411480" marR="0" indent="0" algn="l">
              <a:lnSpc>
                <a:spcPts val="3300"/>
              </a:lnSpc>
              <a:spcBef>
                <a:spcPts val="760"/>
              </a:spcBef>
              <a:spcAft>
                <a:spcPts val="0"/>
              </a:spcAft>
            </a:pPr>
            <a:r>
              <a:rPr lang="en-US" sz="2800" spc="0">
                <a:solidFill>
                  <a:srgbClr val="000000"/>
                </a:solidFill>
                <a:latin typeface="Arial" panose="02020603050405020304" pitchFamily="2"/>
              </a:rPr>
              <a:t>– </a:t>
            </a:r>
            <a:r>
              <a:rPr lang="en-US" sz="2800" spc="0">
                <a:solidFill>
                  <a:srgbClr val="000000"/>
                </a:solidFill>
                <a:latin typeface="Calibri" panose="02020603050405020304" pitchFamily="2"/>
              </a:rPr>
              <a:t>23 percent of those age 5 and over speak a language other than </a:t>
            </a:r>
          </a:p>
          <a:p>
            <a:pPr marL="731520" marR="0" indent="0" algn="l">
              <a:lnSpc>
                <a:spcPts val="2800"/>
              </a:lnSpc>
              <a:spcBef>
                <a:spcPts val="305"/>
              </a:spcBef>
              <a:spcAft>
                <a:spcPts val="0"/>
              </a:spcAft>
            </a:pPr>
            <a:r>
              <a:rPr lang="en-US" sz="2800" spc="-20">
                <a:solidFill>
                  <a:srgbClr val="000000"/>
                </a:solidFill>
                <a:latin typeface="Calibri" panose="02020603050405020304" pitchFamily="2"/>
              </a:rPr>
              <a:t>English at home </a:t>
            </a:r>
          </a:p>
          <a:p>
            <a:pPr marL="0" marR="0" indent="0" algn="r">
              <a:lnSpc>
                <a:spcPts val="1800"/>
              </a:lnSpc>
              <a:spcBef>
                <a:spcPts val="5445"/>
              </a:spcBef>
              <a:spcAft>
                <a:spcPts val="0"/>
              </a:spcAft>
            </a:pPr>
            <a:r>
              <a:rPr lang="en-US" sz="1800" u="sng" spc="-10">
                <a:solidFill>
                  <a:srgbClr val="0000FF"/>
                </a:solidFill>
                <a:latin typeface="Calibri" panose="02020603050405020304" pitchFamily="2"/>
              </a:rPr>
              <a:t>Census Bureau Reports at Least 350 Languages Spoken in U.S. Homes</a:t>
            </a:r>
            <a:r>
              <a:rPr lang="en-US" sz="1800" spc="-10">
                <a:solidFill>
                  <a:srgbClr val="000000"/>
                </a:solidFill>
                <a:latin typeface="Calibri" panose="02020603050405020304" pitchFamily="2"/>
              </a:rPr>
              <a:t>  (Nov. 3, 2015)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8" name="Text Placeholder 137"/>
          <p:cNvSpPr>
            <a:spLocks noGrp="1"/>
          </p:cNvSpPr>
          <p:nvPr>
            <p:ph type="body" idx="10"/>
          </p:nvPr>
        </p:nvSpPr>
        <p:spPr>
          <a:xfrm>
            <a:off x="633730" y="508000"/>
            <a:ext cx="10756900" cy="949325"/>
          </a:xfrm>
          <a:prstGeom prst="rect">
            <a:avLst/>
          </a:prstGeom>
          <a:noFill/>
          <a:ln w="0" cmpd="sng">
            <a:noFill/>
            <a:prstDash val="solid"/>
          </a:ln>
        </p:spPr>
        <p:txBody>
          <a:bodyPr vert="horz" lIns="0" tIns="58420" rIns="0" bIns="0" anchor="t">
            <a:normAutofit fontScale="90000"/>
          </a:bodyPr>
          <a:lstStyle/>
          <a:p>
            <a:pPr marL="91440" marR="0" indent="0" algn="l">
              <a:lnSpc>
                <a:spcPts val="4500"/>
              </a:lnSpc>
              <a:spcAft>
                <a:spcPts val="2515"/>
              </a:spcAft>
            </a:pPr>
            <a:r>
              <a:rPr lang="en-US" sz="4300" spc="-55">
                <a:solidFill>
                  <a:srgbClr val="000000"/>
                </a:solidFill>
                <a:latin typeface="Calibri" panose="02020603050405020304" pitchFamily="2"/>
              </a:rPr>
              <a:t>If you and the patient can’t communicate... </a:t>
            </a:r>
          </a:p>
        </p:txBody>
      </p:sp>
      <p:sp>
        <p:nvSpPr>
          <p:cNvPr id="143" name="Text Placeholder 142"/>
          <p:cNvSpPr>
            <a:spLocks noGrp="1"/>
          </p:cNvSpPr>
          <p:nvPr>
            <p:ph type="body" idx="10"/>
          </p:nvPr>
        </p:nvSpPr>
        <p:spPr>
          <a:xfrm>
            <a:off x="633730" y="5175885"/>
            <a:ext cx="10756900" cy="1072515"/>
          </a:xfrm>
          <a:prstGeom prst="rect">
            <a:avLst/>
          </a:prstGeom>
          <a:noFill/>
          <a:ln w="0" cmpd="sng">
            <a:noFill/>
            <a:prstDash val="solid"/>
          </a:ln>
        </p:spPr>
        <p:txBody>
          <a:bodyPr vert="horz" lIns="0" tIns="45720" rIns="0" bIns="0" anchor="t"/>
          <a:lstStyle/>
          <a:p>
            <a:pPr marL="731520" marR="0" indent="0" algn="l">
              <a:lnSpc>
                <a:spcPts val="3700"/>
              </a:lnSpc>
              <a:spcAft>
                <a:spcPts val="0"/>
              </a:spcAft>
            </a:pPr>
            <a:r>
              <a:rPr lang="en-US" sz="3550" b="1" spc="5">
                <a:solidFill>
                  <a:srgbClr val="92D050"/>
                </a:solidFill>
                <a:latin typeface="Calibri" panose="02020603050405020304" pitchFamily="2"/>
              </a:rPr>
              <a:t>Care, Safety, Dignity and Well-being – ahead of </a:t>
            </a:r>
          </a:p>
          <a:p>
            <a:pPr marL="731520" marR="0" indent="0" algn="l">
              <a:lnSpc>
                <a:spcPts val="3700"/>
              </a:lnSpc>
              <a:spcBef>
                <a:spcPts val="650"/>
              </a:spcBef>
              <a:spcAft>
                <a:spcPts val="70"/>
              </a:spcAft>
            </a:pPr>
            <a:r>
              <a:rPr lang="en-US" sz="3550" b="1" spc="5">
                <a:solidFill>
                  <a:srgbClr val="92D050"/>
                </a:solidFill>
                <a:latin typeface="Calibri" panose="02020603050405020304" pitchFamily="2"/>
              </a:rPr>
              <a:t>everything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46" name="Text Placeholder 145"/>
          <p:cNvSpPr>
            <a:spLocks noGrp="1"/>
          </p:cNvSpPr>
          <p:nvPr>
            <p:ph type="body" idx="10"/>
          </p:nvPr>
        </p:nvSpPr>
        <p:spPr>
          <a:xfrm>
            <a:off x="746760" y="508000"/>
            <a:ext cx="6019800" cy="829945"/>
          </a:xfrm>
          <a:prstGeom prst="rect">
            <a:avLst/>
          </a:prstGeom>
          <a:noFill/>
          <a:ln w="0" cmpd="sng">
            <a:noFill/>
            <a:prstDash val="solid"/>
          </a:ln>
        </p:spPr>
        <p:txBody>
          <a:bodyPr vert="horz" lIns="0" tIns="58420" rIns="0" bIns="0" anchor="t"/>
          <a:lstStyle/>
          <a:p>
            <a:pPr marL="0" marR="0" indent="0" algn="l">
              <a:lnSpc>
                <a:spcPts val="4500"/>
              </a:lnSpc>
              <a:spcAft>
                <a:spcPts val="1580"/>
              </a:spcAft>
            </a:pPr>
            <a:r>
              <a:rPr lang="en-US" sz="4300" spc="-15">
                <a:solidFill>
                  <a:srgbClr val="92D050"/>
                </a:solidFill>
                <a:latin typeface="Calibri" panose="02020603050405020304" pitchFamily="2"/>
              </a:rPr>
              <a:t>Interpreter Dos and Don’ts </a:t>
            </a:r>
          </a:p>
        </p:txBody>
      </p:sp>
      <p:sp>
        <p:nvSpPr>
          <p:cNvPr id="149" name="Text Placeholder 148"/>
          <p:cNvSpPr>
            <a:spLocks noGrp="1"/>
          </p:cNvSpPr>
          <p:nvPr>
            <p:ph type="body" idx="10"/>
          </p:nvPr>
        </p:nvSpPr>
        <p:spPr>
          <a:xfrm>
            <a:off x="725170" y="1337945"/>
            <a:ext cx="5880100" cy="4326255"/>
          </a:xfrm>
          <a:prstGeom prst="rect">
            <a:avLst/>
          </a:prstGeom>
          <a:noFill/>
          <a:ln w="0" cmpd="sng">
            <a:noFill/>
            <a:prstDash val="solid"/>
          </a:ln>
        </p:spPr>
        <p:txBody>
          <a:bodyPr vert="horz" lIns="0" tIns="375285" rIns="0" bIns="0" anchor="t">
            <a:normAutofit fontScale="90000"/>
          </a:bodyPr>
          <a:lstStyle/>
          <a:p>
            <a:pPr marL="0" marR="0" indent="0" algn="just">
              <a:lnSpc>
                <a:spcPts val="2700"/>
              </a:lnSpc>
              <a:spcAft>
                <a:spcPts val="0"/>
              </a:spcAft>
            </a:pPr>
            <a:r>
              <a:rPr lang="en-US" sz="5200" spc="-60">
                <a:solidFill>
                  <a:srgbClr val="050505"/>
                </a:solidFill>
                <a:latin typeface="Arial" panose="02020603050405020304" pitchFamily="2"/>
              </a:rPr>
              <a:t>v' </a:t>
            </a:r>
            <a:r>
              <a:rPr lang="en-US" sz="2800" spc="-60">
                <a:solidFill>
                  <a:srgbClr val="050505"/>
                </a:solidFill>
                <a:latin typeface="Calibri" panose="02020603050405020304" pitchFamily="2"/>
              </a:rPr>
              <a:t>Do know how to access interpreter </a:t>
            </a:r>
          </a:p>
          <a:p>
            <a:pPr marL="320040" marR="0" indent="0" algn="just">
              <a:lnSpc>
                <a:spcPts val="2600"/>
              </a:lnSpc>
              <a:spcBef>
                <a:spcPts val="0"/>
              </a:spcBef>
              <a:spcAft>
                <a:spcPts val="0"/>
              </a:spcAft>
            </a:pPr>
            <a:r>
              <a:rPr lang="en-US" sz="2800" spc="-20">
                <a:solidFill>
                  <a:srgbClr val="050505"/>
                </a:solidFill>
                <a:latin typeface="Calibri" panose="02020603050405020304" pitchFamily="2"/>
              </a:rPr>
              <a:t>services - in person and by telephone - </a:t>
            </a:r>
          </a:p>
          <a:p>
            <a:pPr marL="320040" marR="0" indent="0" algn="just">
              <a:lnSpc>
                <a:spcPts val="3000"/>
              </a:lnSpc>
              <a:spcBef>
                <a:spcPts val="0"/>
              </a:spcBef>
              <a:spcAft>
                <a:spcPts val="0"/>
              </a:spcAft>
            </a:pPr>
            <a:r>
              <a:rPr lang="en-US" sz="2800" spc="-15">
                <a:solidFill>
                  <a:srgbClr val="050505"/>
                </a:solidFill>
                <a:latin typeface="Calibri" panose="02020603050405020304" pitchFamily="2"/>
              </a:rPr>
              <a:t>in the areas and settings where you </a:t>
            </a:r>
          </a:p>
          <a:p>
            <a:pPr marL="320040" marR="0" indent="0" algn="just">
              <a:lnSpc>
                <a:spcPts val="3000"/>
              </a:lnSpc>
              <a:spcBef>
                <a:spcPts val="0"/>
              </a:spcBef>
              <a:spcAft>
                <a:spcPts val="0"/>
              </a:spcAft>
            </a:pPr>
            <a:r>
              <a:rPr lang="en-US" sz="2800" spc="-50">
                <a:solidFill>
                  <a:srgbClr val="050505"/>
                </a:solidFill>
                <a:latin typeface="Calibri" panose="02020603050405020304" pitchFamily="2"/>
              </a:rPr>
              <a:t>work. </a:t>
            </a:r>
          </a:p>
          <a:p>
            <a:pPr marL="0" marR="0" indent="0" algn="just">
              <a:lnSpc>
                <a:spcPts val="2700"/>
              </a:lnSpc>
              <a:spcBef>
                <a:spcPts val="1450"/>
              </a:spcBef>
              <a:spcAft>
                <a:spcPts val="0"/>
              </a:spcAft>
            </a:pPr>
            <a:r>
              <a:rPr lang="en-US" sz="5200" spc="-65">
                <a:solidFill>
                  <a:srgbClr val="050505"/>
                </a:solidFill>
                <a:latin typeface="Arial" panose="02020603050405020304" pitchFamily="2"/>
              </a:rPr>
              <a:t>v' </a:t>
            </a:r>
            <a:r>
              <a:rPr lang="en-US" sz="2800" spc="-65">
                <a:solidFill>
                  <a:srgbClr val="050505"/>
                </a:solidFill>
                <a:latin typeface="Calibri" panose="02020603050405020304" pitchFamily="2"/>
              </a:rPr>
              <a:t>Do let the patient know that </a:t>
            </a:r>
          </a:p>
          <a:p>
            <a:pPr marL="320040" marR="0" indent="0" algn="just">
              <a:lnSpc>
                <a:spcPts val="2600"/>
              </a:lnSpc>
              <a:spcBef>
                <a:spcPts val="0"/>
              </a:spcBef>
              <a:spcAft>
                <a:spcPts val="0"/>
              </a:spcAft>
            </a:pPr>
            <a:r>
              <a:rPr lang="en-US" sz="2800" spc="-15">
                <a:solidFill>
                  <a:srgbClr val="050505"/>
                </a:solidFill>
                <a:latin typeface="Calibri" panose="02020603050405020304" pitchFamily="2"/>
              </a:rPr>
              <a:t>interpreter services are available </a:t>
            </a:r>
          </a:p>
          <a:p>
            <a:pPr marL="320040" marR="0" indent="0" algn="just">
              <a:lnSpc>
                <a:spcPts val="3000"/>
              </a:lnSpc>
              <a:spcBef>
                <a:spcPts val="5"/>
              </a:spcBef>
              <a:spcAft>
                <a:spcPts val="0"/>
              </a:spcAft>
            </a:pPr>
            <a:r>
              <a:rPr lang="en-US" sz="2800" spc="-15">
                <a:solidFill>
                  <a:srgbClr val="050505"/>
                </a:solidFill>
                <a:latin typeface="Calibri" panose="02020603050405020304" pitchFamily="2"/>
              </a:rPr>
              <a:t>without charge. </a:t>
            </a:r>
          </a:p>
          <a:p>
            <a:pPr marL="0" marR="0" indent="0" algn="just">
              <a:lnSpc>
                <a:spcPts val="2700"/>
              </a:lnSpc>
              <a:spcBef>
                <a:spcPts val="1440"/>
              </a:spcBef>
              <a:spcAft>
                <a:spcPts val="0"/>
              </a:spcAft>
            </a:pPr>
            <a:r>
              <a:rPr lang="en-US" sz="5200" spc="-70">
                <a:solidFill>
                  <a:srgbClr val="050505"/>
                </a:solidFill>
                <a:latin typeface="Arial" panose="02020603050405020304" pitchFamily="2"/>
              </a:rPr>
              <a:t>v' </a:t>
            </a:r>
            <a:r>
              <a:rPr lang="en-US" sz="2800" spc="-70">
                <a:solidFill>
                  <a:srgbClr val="050505"/>
                </a:solidFill>
                <a:latin typeface="Calibri" panose="02020603050405020304" pitchFamily="2"/>
              </a:rPr>
              <a:t>Don’t suggest that a family member or </a:t>
            </a:r>
          </a:p>
          <a:p>
            <a:pPr marL="320040" marR="0" indent="0" algn="just">
              <a:lnSpc>
                <a:spcPts val="2600"/>
              </a:lnSpc>
              <a:spcBef>
                <a:spcPts val="0"/>
              </a:spcBef>
              <a:spcAft>
                <a:spcPts val="0"/>
              </a:spcAft>
            </a:pPr>
            <a:r>
              <a:rPr lang="en-US" sz="2800" spc="-5">
                <a:solidFill>
                  <a:srgbClr val="050505"/>
                </a:solidFill>
                <a:latin typeface="Calibri" panose="02020603050405020304" pitchFamily="2"/>
              </a:rPr>
              <a:t>friend of the patient be the </a:t>
            </a:r>
          </a:p>
          <a:p>
            <a:pPr marL="320040" marR="0" indent="0" algn="just">
              <a:lnSpc>
                <a:spcPts val="3000"/>
              </a:lnSpc>
              <a:spcBef>
                <a:spcPts val="5"/>
              </a:spcBef>
              <a:spcAft>
                <a:spcPts val="260"/>
              </a:spcAft>
            </a:pPr>
            <a:r>
              <a:rPr lang="en-US" sz="2800" spc="-40">
                <a:solidFill>
                  <a:srgbClr val="050505"/>
                </a:solidFill>
                <a:latin typeface="Calibri" panose="02020603050405020304" pitchFamily="2"/>
              </a:rPr>
              <a:t>“interpreter”.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52" name="Text Placeholder 151"/>
          <p:cNvSpPr>
            <a:spLocks noGrp="1"/>
          </p:cNvSpPr>
          <p:nvPr>
            <p:ph type="body" idx="10"/>
          </p:nvPr>
        </p:nvSpPr>
        <p:spPr>
          <a:xfrm>
            <a:off x="666115" y="381000"/>
            <a:ext cx="10756900" cy="1379220"/>
          </a:xfrm>
          <a:prstGeom prst="rect">
            <a:avLst/>
          </a:prstGeom>
          <a:noFill/>
          <a:ln w="0" cmpd="sng">
            <a:noFill/>
            <a:prstDash val="solid"/>
          </a:ln>
        </p:spPr>
        <p:txBody>
          <a:bodyPr vert="horz" lIns="0" tIns="86360" rIns="0" bIns="0" anchor="t"/>
          <a:lstStyle/>
          <a:p>
            <a:pPr marL="45720" marR="0" indent="0" algn="l">
              <a:lnSpc>
                <a:spcPts val="6100"/>
              </a:lnSpc>
              <a:spcAft>
                <a:spcPts val="4050"/>
              </a:spcAft>
            </a:pPr>
            <a:r>
              <a:rPr lang="en-US" sz="5900" spc="-10">
                <a:solidFill>
                  <a:srgbClr val="92D050"/>
                </a:solidFill>
                <a:latin typeface="Calibri" panose="02020603050405020304" pitchFamily="2"/>
              </a:rPr>
              <a:t>Saying “No” </a:t>
            </a:r>
          </a:p>
        </p:txBody>
      </p:sp>
      <p:sp>
        <p:nvSpPr>
          <p:cNvPr id="153" name="Text Placeholder 152"/>
          <p:cNvSpPr>
            <a:spLocks noGrp="1"/>
          </p:cNvSpPr>
          <p:nvPr>
            <p:ph type="body" idx="10"/>
          </p:nvPr>
        </p:nvSpPr>
        <p:spPr>
          <a:xfrm>
            <a:off x="666115" y="1760220"/>
            <a:ext cx="10756900" cy="3421380"/>
          </a:xfrm>
          <a:prstGeom prst="rect">
            <a:avLst/>
          </a:prstGeom>
          <a:noFill/>
          <a:ln w="0" cmpd="sng">
            <a:noFill/>
            <a:prstDash val="solid"/>
          </a:ln>
        </p:spPr>
        <p:txBody>
          <a:bodyPr vert="horz" lIns="0" tIns="299720" rIns="0" bIns="0" anchor="t"/>
          <a:lstStyle/>
          <a:p>
            <a:pPr marL="45720" marR="0" indent="320040" algn="just">
              <a:lnSpc>
                <a:spcPts val="3800"/>
              </a:lnSpc>
              <a:spcAft>
                <a:spcPts val="0"/>
              </a:spcAft>
              <a:buFont typeface="Calibri"/>
              <a:buChar char="·"/>
            </a:pPr>
            <a:r>
              <a:rPr lang="en-US" sz="3200" spc="0">
                <a:solidFill>
                  <a:srgbClr val="000000"/>
                </a:solidFill>
                <a:latin typeface="Calibri" panose="02020603050405020304" pitchFamily="2"/>
              </a:rPr>
              <a:t>Sometimes patients, their family members or others may ask </a:t>
            </a:r>
          </a:p>
          <a:p>
            <a:pPr marL="365760" marR="0" indent="0" algn="just">
              <a:lnSpc>
                <a:spcPts val="3800"/>
              </a:lnSpc>
              <a:spcBef>
                <a:spcPts val="0"/>
              </a:spcBef>
              <a:spcAft>
                <a:spcPts val="0"/>
              </a:spcAft>
            </a:pPr>
            <a:r>
              <a:rPr lang="en-US" sz="3200" spc="-5">
                <a:solidFill>
                  <a:srgbClr val="000000"/>
                </a:solidFill>
                <a:latin typeface="Calibri" panose="02020603050405020304" pitchFamily="2"/>
              </a:rPr>
              <a:t>us to do something that’s wrong – maybe even something that </a:t>
            </a:r>
          </a:p>
          <a:p>
            <a:pPr marL="365760" marR="0" indent="0" algn="just">
              <a:lnSpc>
                <a:spcPts val="3800"/>
              </a:lnSpc>
              <a:spcBef>
                <a:spcPts val="0"/>
              </a:spcBef>
              <a:spcAft>
                <a:spcPts val="0"/>
              </a:spcAft>
            </a:pPr>
            <a:r>
              <a:rPr lang="en-US" sz="3200" spc="-30">
                <a:solidFill>
                  <a:srgbClr val="000000"/>
                </a:solidFill>
                <a:latin typeface="Calibri" panose="02020603050405020304" pitchFamily="2"/>
              </a:rPr>
              <a:t>violates the law. </a:t>
            </a:r>
          </a:p>
          <a:p>
            <a:pPr marL="45720" marR="0" indent="320040" algn="just">
              <a:lnSpc>
                <a:spcPts val="3800"/>
              </a:lnSpc>
              <a:spcBef>
                <a:spcPts val="5375"/>
              </a:spcBef>
              <a:spcAft>
                <a:spcPts val="0"/>
              </a:spcAft>
              <a:buFont typeface="Calibri"/>
              <a:buChar char="·"/>
            </a:pPr>
            <a:r>
              <a:rPr lang="en-US" sz="3200" spc="-10">
                <a:solidFill>
                  <a:srgbClr val="000000"/>
                </a:solidFill>
                <a:latin typeface="Calibri" panose="02020603050405020304" pitchFamily="2"/>
              </a:rPr>
              <a:t>It’s never easy, but in those cases the right answer is a </a:t>
            </a:r>
          </a:p>
          <a:p>
            <a:pPr marL="365760" marR="0" indent="0" algn="just">
              <a:lnSpc>
                <a:spcPts val="3800"/>
              </a:lnSpc>
              <a:spcBef>
                <a:spcPts val="0"/>
              </a:spcBef>
              <a:spcAft>
                <a:spcPts val="0"/>
              </a:spcAft>
            </a:pPr>
            <a:r>
              <a:rPr lang="en-US" sz="3200" spc="-25">
                <a:solidFill>
                  <a:srgbClr val="000000"/>
                </a:solidFill>
                <a:latin typeface="Calibri" panose="02020603050405020304" pitchFamily="2"/>
              </a:rPr>
              <a:t>respectful, but clear “No”.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56" name="Text Placeholder 155"/>
          <p:cNvSpPr>
            <a:spLocks noGrp="1"/>
          </p:cNvSpPr>
          <p:nvPr>
            <p:ph type="body" idx="10"/>
          </p:nvPr>
        </p:nvSpPr>
        <p:spPr>
          <a:xfrm>
            <a:off x="701040" y="508000"/>
            <a:ext cx="10756900" cy="975360"/>
          </a:xfrm>
          <a:prstGeom prst="rect">
            <a:avLst/>
          </a:prstGeom>
          <a:noFill/>
          <a:ln w="0" cmpd="sng">
            <a:noFill/>
            <a:prstDash val="solid"/>
          </a:ln>
        </p:spPr>
        <p:txBody>
          <a:bodyPr vert="horz" lIns="0" tIns="58420" rIns="0" bIns="0" anchor="t"/>
          <a:lstStyle/>
          <a:p>
            <a:pPr marL="0" marR="0" indent="0" algn="r">
              <a:lnSpc>
                <a:spcPts val="4500"/>
              </a:lnSpc>
              <a:spcAft>
                <a:spcPts val="2730"/>
              </a:spcAft>
            </a:pPr>
            <a:r>
              <a:rPr lang="en-US" sz="4300" i="1" spc="-120">
                <a:solidFill>
                  <a:srgbClr val="92D050"/>
                </a:solidFill>
                <a:latin typeface="Calibri" panose="02020603050405020304" pitchFamily="2"/>
              </a:rPr>
              <a:t>So, for example... </a:t>
            </a:r>
          </a:p>
        </p:txBody>
      </p:sp>
      <p:sp>
        <p:nvSpPr>
          <p:cNvPr id="157" name="Text Placeholder 156"/>
          <p:cNvSpPr>
            <a:spLocks noGrp="1"/>
          </p:cNvSpPr>
          <p:nvPr>
            <p:ph type="body" idx="10"/>
          </p:nvPr>
        </p:nvSpPr>
        <p:spPr>
          <a:xfrm>
            <a:off x="701040" y="1483360"/>
            <a:ext cx="10756900" cy="3901440"/>
          </a:xfrm>
          <a:prstGeom prst="rect">
            <a:avLst/>
          </a:prstGeom>
          <a:noFill/>
          <a:ln w="0" cmpd="sng">
            <a:noFill/>
            <a:prstDash val="solid"/>
          </a:ln>
        </p:spPr>
        <p:txBody>
          <a:bodyPr vert="horz" lIns="0" tIns="128905" rIns="0" bIns="0" anchor="t"/>
          <a:lstStyle/>
          <a:p>
            <a:pPr marL="0" marR="0" indent="365760" algn="just">
              <a:lnSpc>
                <a:spcPts val="3500"/>
              </a:lnSpc>
              <a:spcAft>
                <a:spcPts val="0"/>
              </a:spcAft>
              <a:buFont typeface="Calibri"/>
              <a:buChar char="·"/>
            </a:pPr>
            <a:r>
              <a:rPr lang="en-US" sz="3200" spc="-5">
                <a:solidFill>
                  <a:srgbClr val="000000"/>
                </a:solidFill>
                <a:latin typeface="Calibri" panose="02020603050405020304" pitchFamily="2"/>
              </a:rPr>
              <a:t>Some patients may ask that colleagues of a particular race or </a:t>
            </a:r>
          </a:p>
          <a:p>
            <a:pPr marL="365760" marR="0" indent="0" algn="just">
              <a:lnSpc>
                <a:spcPts val="3500"/>
              </a:lnSpc>
              <a:spcBef>
                <a:spcPts val="5"/>
              </a:spcBef>
              <a:spcAft>
                <a:spcPts val="0"/>
              </a:spcAft>
            </a:pPr>
            <a:r>
              <a:rPr lang="en-US" sz="3200" spc="-5">
                <a:solidFill>
                  <a:srgbClr val="000000"/>
                </a:solidFill>
                <a:latin typeface="Calibri" panose="02020603050405020304" pitchFamily="2"/>
              </a:rPr>
              <a:t>nationality be assigned – or not assigned – to take care of </a:t>
            </a:r>
          </a:p>
          <a:p>
            <a:pPr marL="365760" marR="0" indent="0" algn="just">
              <a:lnSpc>
                <a:spcPts val="3500"/>
              </a:lnSpc>
              <a:spcBef>
                <a:spcPts val="0"/>
              </a:spcBef>
              <a:spcAft>
                <a:spcPts val="0"/>
              </a:spcAft>
            </a:pPr>
            <a:r>
              <a:rPr lang="en-US" sz="3200" spc="-65">
                <a:solidFill>
                  <a:srgbClr val="000000"/>
                </a:solidFill>
                <a:latin typeface="Calibri" panose="02020603050405020304" pitchFamily="2"/>
              </a:rPr>
              <a:t>them. </a:t>
            </a:r>
          </a:p>
          <a:p>
            <a:pPr marL="0" marR="0" indent="365760" algn="just">
              <a:lnSpc>
                <a:spcPts val="3500"/>
              </a:lnSpc>
              <a:spcBef>
                <a:spcPts val="4990"/>
              </a:spcBef>
              <a:spcAft>
                <a:spcPts val="0"/>
              </a:spcAft>
              <a:buFont typeface="Calibri"/>
              <a:buChar char="·"/>
            </a:pPr>
            <a:r>
              <a:rPr lang="en-US" sz="3200" spc="-5">
                <a:solidFill>
                  <a:srgbClr val="000000"/>
                </a:solidFill>
                <a:latin typeface="Calibri" panose="02020603050405020304" pitchFamily="2"/>
              </a:rPr>
              <a:t>They have every right to ask this, but granting their request </a:t>
            </a:r>
          </a:p>
          <a:p>
            <a:pPr marL="365760" marR="0" indent="0" algn="just">
              <a:lnSpc>
                <a:spcPts val="3500"/>
              </a:lnSpc>
              <a:spcBef>
                <a:spcPts val="5"/>
              </a:spcBef>
              <a:spcAft>
                <a:spcPts val="0"/>
              </a:spcAft>
            </a:pPr>
            <a:r>
              <a:rPr lang="en-US" sz="3200" spc="-5">
                <a:solidFill>
                  <a:srgbClr val="000000"/>
                </a:solidFill>
                <a:latin typeface="Calibri" panose="02020603050405020304" pitchFamily="2"/>
              </a:rPr>
              <a:t>and assigning staff for that reason violates the law and the </a:t>
            </a:r>
          </a:p>
          <a:p>
            <a:pPr marL="365760" marR="0" indent="0" algn="just">
              <a:lnSpc>
                <a:spcPts val="3500"/>
              </a:lnSpc>
              <a:spcBef>
                <a:spcPts val="0"/>
              </a:spcBef>
              <a:spcAft>
                <a:spcPts val="3910"/>
              </a:spcAft>
            </a:pPr>
            <a:r>
              <a:rPr lang="en-US" sz="3200" spc="-15">
                <a:solidFill>
                  <a:srgbClr val="000000"/>
                </a:solidFill>
                <a:latin typeface="Calibri" panose="02020603050405020304" pitchFamily="2"/>
              </a:rPr>
              <a:t>rights of the colleagues involved. </a:t>
            </a:r>
          </a:p>
        </p:txBody>
      </p:sp>
      <p:sp>
        <p:nvSpPr>
          <p:cNvPr id="158" name="Text Placeholder 157"/>
          <p:cNvSpPr>
            <a:spLocks noGrp="1"/>
          </p:cNvSpPr>
          <p:nvPr>
            <p:ph type="body" idx="10"/>
          </p:nvPr>
        </p:nvSpPr>
        <p:spPr>
          <a:xfrm>
            <a:off x="701040" y="5384800"/>
            <a:ext cx="10756900" cy="711200"/>
          </a:xfrm>
          <a:prstGeom prst="rect">
            <a:avLst/>
          </a:prstGeom>
          <a:noFill/>
          <a:ln w="0" cmpd="sng">
            <a:noFill/>
            <a:prstDash val="solid"/>
          </a:ln>
        </p:spPr>
        <p:txBody>
          <a:bodyPr vert="horz" lIns="0" tIns="128905" rIns="0" bIns="0" anchor="t"/>
          <a:lstStyle/>
          <a:p>
            <a:pPr marL="0" marR="0" indent="365760" algn="l">
              <a:lnSpc>
                <a:spcPts val="3500"/>
              </a:lnSpc>
              <a:spcAft>
                <a:spcPts val="1080"/>
              </a:spcAft>
              <a:buFont typeface="Calibri"/>
              <a:buChar char="·"/>
            </a:pPr>
            <a:r>
              <a:rPr lang="en-US" sz="3200" spc="10">
                <a:solidFill>
                  <a:srgbClr val="000000"/>
                </a:solidFill>
                <a:latin typeface="Calibri" panose="02020603050405020304" pitchFamily="2"/>
              </a:rPr>
              <a:t>Think this doesn’t happen?</a:t>
            </a:r>
            <a:r>
              <a:rPr lang="en-US" sz="1800" u="sng" spc="10">
                <a:solidFill>
                  <a:srgbClr val="0000FF"/>
                </a:solidFill>
                <a:latin typeface="Calibri" panose="02020603050405020304" pitchFamily="2"/>
              </a:rPr>
              <a:t> Click here for more information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idx="10"/>
          </p:nvPr>
        </p:nvSpPr>
        <p:spPr>
          <a:xfrm>
            <a:off x="969010" y="2806700"/>
            <a:ext cx="9144000" cy="2237740"/>
          </a:xfrm>
          <a:prstGeom prst="rect">
            <a:avLst/>
          </a:prstGeom>
          <a:noFill/>
          <a:ln w="0" cmpd="sng">
            <a:noFill/>
            <a:prstDash val="solid"/>
          </a:ln>
        </p:spPr>
        <p:txBody>
          <a:bodyPr vert="horz" lIns="0" tIns="51435" rIns="0" bIns="0" anchor="t"/>
          <a:lstStyle/>
          <a:p>
            <a:pPr marL="0" marR="0" indent="0" algn="l">
              <a:lnSpc>
                <a:spcPts val="4100"/>
              </a:lnSpc>
              <a:spcAft>
                <a:spcPts val="0"/>
              </a:spcAft>
            </a:pPr>
            <a:r>
              <a:rPr lang="en-US" sz="3950" spc="-10">
                <a:solidFill>
                  <a:srgbClr val="000000"/>
                </a:solidFill>
                <a:latin typeface="Calibri Light" panose="02020603050405020304" pitchFamily="2"/>
              </a:rPr>
              <a:t>Protecting the Privacy and Security of Patient </a:t>
            </a:r>
          </a:p>
          <a:p>
            <a:pPr marL="0" marR="0" indent="0" algn="l">
              <a:lnSpc>
                <a:spcPts val="4100"/>
              </a:lnSpc>
              <a:spcBef>
                <a:spcPts val="235"/>
              </a:spcBef>
              <a:spcAft>
                <a:spcPts val="8760"/>
              </a:spcAft>
            </a:pPr>
            <a:r>
              <a:rPr lang="en-US" sz="3950" spc="-45">
                <a:solidFill>
                  <a:srgbClr val="000000"/>
                </a:solidFill>
                <a:latin typeface="Calibri Light" panose="02020603050405020304" pitchFamily="2"/>
              </a:rPr>
              <a:t>Information </a:t>
            </a:r>
          </a:p>
        </p:txBody>
      </p:sp>
      <p:sp>
        <p:nvSpPr>
          <p:cNvPr id="18" name="Text Placeholder 17"/>
          <p:cNvSpPr>
            <a:spLocks noGrp="1"/>
          </p:cNvSpPr>
          <p:nvPr>
            <p:ph type="body" idx="10"/>
          </p:nvPr>
        </p:nvSpPr>
        <p:spPr>
          <a:xfrm>
            <a:off x="951230" y="5044440"/>
            <a:ext cx="2743200" cy="416560"/>
          </a:xfrm>
          <a:prstGeom prst="rect">
            <a:avLst/>
          </a:prstGeom>
          <a:noFill/>
          <a:ln w="0" cmpd="sng">
            <a:noFill/>
            <a:prstDash val="solid"/>
          </a:ln>
        </p:spPr>
        <p:txBody>
          <a:bodyPr vert="horz" lIns="0" tIns="41275" rIns="0" bIns="0" anchor="t"/>
          <a:lstStyle/>
          <a:p>
            <a:pPr marL="0" marR="0" indent="0" algn="l">
              <a:lnSpc>
                <a:spcPts val="2800"/>
              </a:lnSpc>
              <a:spcAft>
                <a:spcPts val="90"/>
              </a:spcAft>
            </a:pPr>
            <a:r>
              <a:rPr lang="en-US" sz="2800" spc="-90">
                <a:solidFill>
                  <a:srgbClr val="92D050"/>
                </a:solidFill>
                <a:latin typeface="Calibri" panose="02020603050405020304" pitchFamily="2"/>
              </a:rPr>
              <a:t>Let’s get started ....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79" name="Text Placeholder 178"/>
          <p:cNvSpPr>
            <a:spLocks noGrp="1"/>
          </p:cNvSpPr>
          <p:nvPr>
            <p:ph type="body" idx="10"/>
          </p:nvPr>
        </p:nvSpPr>
        <p:spPr>
          <a:xfrm>
            <a:off x="749935" y="2240915"/>
            <a:ext cx="5120640" cy="2321560"/>
          </a:xfrm>
          <a:prstGeom prst="rect">
            <a:avLst/>
          </a:prstGeom>
          <a:noFill/>
          <a:ln w="0" cmpd="sng">
            <a:noFill/>
            <a:prstDash val="solid"/>
          </a:ln>
        </p:spPr>
        <p:txBody>
          <a:bodyPr vert="horz" lIns="0" tIns="45720" rIns="0" bIns="0" anchor="t"/>
          <a:lstStyle/>
          <a:p>
            <a:pPr marL="0" marR="0" indent="0" algn="ctr">
              <a:lnSpc>
                <a:spcPts val="4000"/>
              </a:lnSpc>
              <a:spcAft>
                <a:spcPts val="0"/>
              </a:spcAft>
            </a:pPr>
            <a:r>
              <a:rPr lang="en-US" sz="3550" spc="-30">
                <a:solidFill>
                  <a:srgbClr val="000000"/>
                </a:solidFill>
                <a:latin typeface="Calibri" panose="02020603050405020304" pitchFamily="2"/>
              </a:rPr>
              <a:t>Putting </a:t>
            </a:r>
          </a:p>
          <a:p>
            <a:pPr marL="0" marR="0" indent="0" algn="ctr">
              <a:lnSpc>
                <a:spcPts val="4000"/>
              </a:lnSpc>
              <a:spcBef>
                <a:spcPts val="1330"/>
              </a:spcBef>
              <a:spcAft>
                <a:spcPts val="0"/>
              </a:spcAft>
            </a:pPr>
            <a:r>
              <a:rPr lang="en-US" sz="3550" spc="-25">
                <a:solidFill>
                  <a:srgbClr val="000000"/>
                </a:solidFill>
                <a:latin typeface="Calibri" panose="02020603050405020304" pitchFamily="2"/>
              </a:rPr>
              <a:t>Patient Care, Safety, Dignity </a:t>
            </a:r>
          </a:p>
          <a:p>
            <a:pPr marL="0" marR="0" indent="0" algn="ctr">
              <a:lnSpc>
                <a:spcPts val="4000"/>
              </a:lnSpc>
              <a:spcBef>
                <a:spcPts val="345"/>
              </a:spcBef>
              <a:spcAft>
                <a:spcPts val="0"/>
              </a:spcAft>
            </a:pPr>
            <a:r>
              <a:rPr lang="en-US" sz="3550" spc="5">
                <a:solidFill>
                  <a:srgbClr val="000000"/>
                </a:solidFill>
                <a:latin typeface="Calibri" panose="02020603050405020304" pitchFamily="2"/>
              </a:rPr>
              <a:t>and Well-being ahead of </a:t>
            </a:r>
          </a:p>
          <a:p>
            <a:pPr marL="0" marR="0" indent="0" algn="ctr">
              <a:lnSpc>
                <a:spcPts val="3900"/>
              </a:lnSpc>
              <a:spcBef>
                <a:spcPts val="345"/>
              </a:spcBef>
              <a:spcAft>
                <a:spcPts val="0"/>
              </a:spcAft>
            </a:pPr>
            <a:r>
              <a:rPr lang="en-US" sz="3550" spc="0">
                <a:solidFill>
                  <a:srgbClr val="000000"/>
                </a:solidFill>
                <a:latin typeface="Calibri" panose="02020603050405020304" pitchFamily="2"/>
              </a:rPr>
              <a:t>everything </a:t>
            </a:r>
          </a:p>
        </p:txBody>
      </p:sp>
      <p:sp>
        <p:nvSpPr>
          <p:cNvPr id="180" name="Text Placeholder 179"/>
          <p:cNvSpPr>
            <a:spLocks noGrp="1"/>
          </p:cNvSpPr>
          <p:nvPr>
            <p:ph type="body" idx="10"/>
          </p:nvPr>
        </p:nvSpPr>
        <p:spPr>
          <a:xfrm>
            <a:off x="6348730" y="2240915"/>
            <a:ext cx="5120640" cy="2172335"/>
          </a:xfrm>
          <a:prstGeom prst="rect">
            <a:avLst/>
          </a:prstGeom>
          <a:noFill/>
          <a:ln w="0" cmpd="sng">
            <a:noFill/>
            <a:prstDash val="solid"/>
          </a:ln>
        </p:spPr>
        <p:txBody>
          <a:bodyPr vert="horz" lIns="0" tIns="499745" rIns="0" bIns="0" anchor="t"/>
          <a:lstStyle/>
          <a:p>
            <a:pPr marL="0" marR="0" indent="0" algn="ctr">
              <a:lnSpc>
                <a:spcPts val="3700"/>
              </a:lnSpc>
              <a:spcAft>
                <a:spcPts val="0"/>
              </a:spcAft>
            </a:pPr>
            <a:r>
              <a:rPr lang="en-US" sz="3550" b="1" spc="-10">
                <a:solidFill>
                  <a:srgbClr val="92D050"/>
                </a:solidFill>
                <a:latin typeface="Calibri" panose="02020603050405020304" pitchFamily="2"/>
              </a:rPr>
              <a:t>Not always easy . . . </a:t>
            </a:r>
          </a:p>
          <a:p>
            <a:pPr marL="0" marR="0" indent="0" algn="l">
              <a:lnSpc>
                <a:spcPts val="3700"/>
              </a:lnSpc>
              <a:spcBef>
                <a:spcPts val="1515"/>
              </a:spcBef>
              <a:spcAft>
                <a:spcPts val="0"/>
              </a:spcAft>
            </a:pPr>
            <a:r>
              <a:rPr lang="en-US" sz="3550" b="1" spc="-30">
                <a:solidFill>
                  <a:srgbClr val="92D050"/>
                </a:solidFill>
                <a:latin typeface="Calibri" panose="02020603050405020304" pitchFamily="2"/>
              </a:rPr>
              <a:t>But ALWAYS the right thing </a:t>
            </a:r>
          </a:p>
          <a:p>
            <a:pPr marL="2011680" marR="0" indent="0" algn="l">
              <a:lnSpc>
                <a:spcPts val="3600"/>
              </a:lnSpc>
              <a:spcBef>
                <a:spcPts val="655"/>
              </a:spcBef>
              <a:spcAft>
                <a:spcPts val="0"/>
              </a:spcAft>
            </a:pPr>
            <a:r>
              <a:rPr lang="en-US" sz="3550" b="1" spc="-5">
                <a:solidFill>
                  <a:srgbClr val="92D050"/>
                </a:solidFill>
                <a:latin typeface="Calibri" panose="02020603050405020304" pitchFamily="2"/>
              </a:rPr>
              <a:t>to do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87" name="Text Placeholder 186"/>
          <p:cNvSpPr>
            <a:spLocks noGrp="1"/>
          </p:cNvSpPr>
          <p:nvPr>
            <p:ph type="body" idx="10"/>
          </p:nvPr>
        </p:nvSpPr>
        <p:spPr>
          <a:xfrm>
            <a:off x="786130" y="2171700"/>
            <a:ext cx="2527300" cy="1528445"/>
          </a:xfrm>
          <a:prstGeom prst="rect">
            <a:avLst/>
          </a:prstGeom>
          <a:noFill/>
          <a:ln w="0" cmpd="sng">
            <a:noFill/>
            <a:prstDash val="solid"/>
          </a:ln>
        </p:spPr>
        <p:txBody>
          <a:bodyPr vert="horz" lIns="0" tIns="57150" rIns="0" bIns="0" anchor="t"/>
          <a:lstStyle/>
          <a:p>
            <a:pPr marL="0" marR="0" indent="0" algn="l">
              <a:lnSpc>
                <a:spcPts val="4000"/>
              </a:lnSpc>
              <a:spcAft>
                <a:spcPts val="7485"/>
              </a:spcAft>
            </a:pPr>
            <a:r>
              <a:rPr lang="en-US" sz="3900" spc="-30">
                <a:solidFill>
                  <a:srgbClr val="000000"/>
                </a:solidFill>
                <a:latin typeface="Calibri" panose="02020603050405020304" pitchFamily="2"/>
              </a:rPr>
              <a:t>Speaking Up </a:t>
            </a:r>
          </a:p>
        </p:txBody>
      </p:sp>
      <p:sp>
        <p:nvSpPr>
          <p:cNvPr id="188" name="Text Placeholder 187"/>
          <p:cNvSpPr>
            <a:spLocks noGrp="1"/>
          </p:cNvSpPr>
          <p:nvPr>
            <p:ph type="body" idx="10"/>
          </p:nvPr>
        </p:nvSpPr>
        <p:spPr>
          <a:xfrm>
            <a:off x="798830" y="3700145"/>
            <a:ext cx="2743200" cy="414655"/>
          </a:xfrm>
          <a:prstGeom prst="rect">
            <a:avLst/>
          </a:prstGeom>
          <a:noFill/>
          <a:ln w="0" cmpd="sng">
            <a:noFill/>
            <a:prstDash val="solid"/>
          </a:ln>
        </p:spPr>
        <p:txBody>
          <a:bodyPr vert="horz" lIns="0" tIns="41275" rIns="0" bIns="0" anchor="t"/>
          <a:lstStyle/>
          <a:p>
            <a:pPr marL="0" marR="0" indent="0" algn="l">
              <a:lnSpc>
                <a:spcPts val="2800"/>
              </a:lnSpc>
              <a:spcAft>
                <a:spcPts val="95"/>
              </a:spcAft>
            </a:pPr>
            <a:r>
              <a:rPr lang="en-US" sz="2800" spc="-90">
                <a:solidFill>
                  <a:srgbClr val="92D050"/>
                </a:solidFill>
                <a:latin typeface="Calibri" panose="02020603050405020304" pitchFamily="2"/>
              </a:rPr>
              <a:t>Let’s get started ....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93" name="Text Placeholder 192"/>
          <p:cNvSpPr>
            <a:spLocks noGrp="1"/>
          </p:cNvSpPr>
          <p:nvPr>
            <p:ph type="body" idx="10"/>
          </p:nvPr>
        </p:nvSpPr>
        <p:spPr>
          <a:xfrm>
            <a:off x="737870" y="1143000"/>
            <a:ext cx="5054600" cy="4521200"/>
          </a:xfrm>
          <a:prstGeom prst="rect">
            <a:avLst/>
          </a:prstGeom>
          <a:noFill/>
          <a:ln w="0" cmpd="sng">
            <a:noFill/>
            <a:prstDash val="solid"/>
          </a:ln>
        </p:spPr>
        <p:txBody>
          <a:bodyPr vert="horz" lIns="0" tIns="558800" rIns="0" bIns="0" anchor="t"/>
          <a:lstStyle/>
          <a:p>
            <a:pPr marL="0" marR="0" indent="320040" algn="just">
              <a:lnSpc>
                <a:spcPts val="3000"/>
              </a:lnSpc>
              <a:spcAft>
                <a:spcPts val="0"/>
              </a:spcAft>
              <a:buFont typeface="Calibri"/>
              <a:buChar char="·"/>
            </a:pPr>
            <a:r>
              <a:rPr lang="en-US" sz="2800" spc="-10">
                <a:solidFill>
                  <a:srgbClr val="000000"/>
                </a:solidFill>
                <a:latin typeface="Calibri" panose="02020603050405020304" pitchFamily="2"/>
              </a:rPr>
              <a:t>You’ve probably seen this logo </a:t>
            </a:r>
          </a:p>
          <a:p>
            <a:pPr marL="320040" marR="0" indent="0" algn="just">
              <a:lnSpc>
                <a:spcPts val="2800"/>
              </a:lnSpc>
              <a:spcBef>
                <a:spcPts val="520"/>
              </a:spcBef>
              <a:spcAft>
                <a:spcPts val="0"/>
              </a:spcAft>
            </a:pPr>
            <a:r>
              <a:rPr lang="en-US" sz="2800" spc="-35">
                <a:solidFill>
                  <a:srgbClr val="000000"/>
                </a:solidFill>
                <a:latin typeface="Calibri" panose="02020603050405020304" pitchFamily="2"/>
              </a:rPr>
              <a:t>somewhere during the past year. </a:t>
            </a:r>
          </a:p>
          <a:p>
            <a:pPr marL="0" marR="0" indent="320040" algn="just">
              <a:lnSpc>
                <a:spcPts val="3000"/>
              </a:lnSpc>
              <a:spcBef>
                <a:spcPts val="5070"/>
              </a:spcBef>
              <a:spcAft>
                <a:spcPts val="0"/>
              </a:spcAft>
              <a:buFont typeface="Calibri"/>
              <a:buChar char="·"/>
            </a:pPr>
            <a:r>
              <a:rPr lang="en-US" sz="2800" spc="-30">
                <a:solidFill>
                  <a:srgbClr val="000000"/>
                </a:solidFill>
                <a:latin typeface="Calibri" panose="02020603050405020304" pitchFamily="2"/>
              </a:rPr>
              <a:t>In this section of the training you </a:t>
            </a:r>
          </a:p>
          <a:p>
            <a:pPr marL="320040" marR="0" indent="0" algn="just">
              <a:lnSpc>
                <a:spcPts val="2800"/>
              </a:lnSpc>
              <a:spcBef>
                <a:spcPts val="515"/>
              </a:spcBef>
              <a:spcAft>
                <a:spcPts val="0"/>
              </a:spcAft>
            </a:pPr>
            <a:r>
              <a:rPr lang="en-US" sz="2800" spc="-5">
                <a:solidFill>
                  <a:srgbClr val="000000"/>
                </a:solidFill>
                <a:latin typeface="Calibri" panose="02020603050405020304" pitchFamily="2"/>
              </a:rPr>
              <a:t>will learn why Speaking Up is </a:t>
            </a:r>
          </a:p>
          <a:p>
            <a:pPr marL="320040" marR="0" indent="0" algn="just">
              <a:lnSpc>
                <a:spcPts val="2800"/>
              </a:lnSpc>
              <a:spcBef>
                <a:spcPts val="515"/>
              </a:spcBef>
              <a:spcAft>
                <a:spcPts val="0"/>
              </a:spcAft>
            </a:pPr>
            <a:r>
              <a:rPr lang="en-US" sz="2800" spc="-15">
                <a:solidFill>
                  <a:srgbClr val="000000"/>
                </a:solidFill>
                <a:latin typeface="Calibri" panose="02020603050405020304" pitchFamily="2"/>
              </a:rPr>
              <a:t>important, how you can do it, </a:t>
            </a:r>
          </a:p>
          <a:p>
            <a:pPr marL="320040" marR="0" indent="0" algn="just">
              <a:lnSpc>
                <a:spcPts val="2800"/>
              </a:lnSpc>
              <a:spcBef>
                <a:spcPts val="515"/>
              </a:spcBef>
              <a:spcAft>
                <a:spcPts val="0"/>
              </a:spcAft>
            </a:pPr>
            <a:r>
              <a:rPr lang="en-US" sz="2800" spc="-10">
                <a:solidFill>
                  <a:srgbClr val="000000"/>
                </a:solidFill>
                <a:latin typeface="Calibri" panose="02020603050405020304" pitchFamily="2"/>
              </a:rPr>
              <a:t>and why “Compliance will be </a:t>
            </a:r>
          </a:p>
          <a:p>
            <a:pPr marL="320040" marR="0" indent="0" algn="just">
              <a:lnSpc>
                <a:spcPts val="2800"/>
              </a:lnSpc>
              <a:spcBef>
                <a:spcPts val="515"/>
              </a:spcBef>
              <a:spcAft>
                <a:spcPts val="3310"/>
              </a:spcAft>
            </a:pPr>
            <a:r>
              <a:rPr lang="en-US" sz="2800" spc="-20">
                <a:solidFill>
                  <a:srgbClr val="000000"/>
                </a:solidFill>
                <a:latin typeface="Calibri" panose="02020603050405020304" pitchFamily="2"/>
              </a:rPr>
              <a:t>there when you do.”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96" name="Text Placeholder 195"/>
          <p:cNvSpPr>
            <a:spLocks noGrp="1"/>
          </p:cNvSpPr>
          <p:nvPr>
            <p:ph type="body" idx="10"/>
          </p:nvPr>
        </p:nvSpPr>
        <p:spPr>
          <a:xfrm>
            <a:off x="719455" y="508000"/>
            <a:ext cx="10756900" cy="1309370"/>
          </a:xfrm>
          <a:prstGeom prst="rect">
            <a:avLst/>
          </a:prstGeom>
          <a:noFill/>
          <a:ln w="0" cmpd="sng">
            <a:noFill/>
            <a:prstDash val="solid"/>
          </a:ln>
        </p:spPr>
        <p:txBody>
          <a:bodyPr vert="horz" lIns="0" tIns="58420" rIns="0" bIns="0" anchor="t"/>
          <a:lstStyle/>
          <a:p>
            <a:pPr marL="0" marR="0" indent="0" algn="r">
              <a:lnSpc>
                <a:spcPts val="4800"/>
              </a:lnSpc>
              <a:spcAft>
                <a:spcPts val="4965"/>
              </a:spcAft>
            </a:pPr>
            <a:r>
              <a:rPr lang="en-US" sz="4300" spc="-40">
                <a:solidFill>
                  <a:srgbClr val="000000"/>
                </a:solidFill>
                <a:latin typeface="Calibri" panose="02020603050405020304" pitchFamily="2"/>
              </a:rPr>
              <a:t>What is it all about? </a:t>
            </a:r>
          </a:p>
        </p:txBody>
      </p:sp>
      <p:sp>
        <p:nvSpPr>
          <p:cNvPr id="197" name="Text Placeholder 196"/>
          <p:cNvSpPr>
            <a:spLocks noGrp="1"/>
          </p:cNvSpPr>
          <p:nvPr>
            <p:ph type="body" idx="10"/>
          </p:nvPr>
        </p:nvSpPr>
        <p:spPr>
          <a:xfrm>
            <a:off x="719455" y="1817370"/>
            <a:ext cx="10756900" cy="4227830"/>
          </a:xfrm>
          <a:prstGeom prst="rect">
            <a:avLst/>
          </a:prstGeom>
          <a:noFill/>
          <a:ln w="0" cmpd="sng">
            <a:noFill/>
            <a:prstDash val="solid"/>
          </a:ln>
        </p:spPr>
        <p:txBody>
          <a:bodyPr vert="horz" lIns="0" tIns="255905" rIns="0" bIns="0" anchor="t"/>
          <a:lstStyle/>
          <a:p>
            <a:pPr marL="0" marR="0" indent="320040" algn="just">
              <a:lnSpc>
                <a:spcPts val="3000"/>
              </a:lnSpc>
              <a:spcAft>
                <a:spcPts val="0"/>
              </a:spcAft>
              <a:buFont typeface="Calibri"/>
              <a:buChar char="·"/>
            </a:pPr>
            <a:r>
              <a:rPr lang="en-US" sz="2750" b="1" spc="20">
                <a:solidFill>
                  <a:srgbClr val="92D050"/>
                </a:solidFill>
                <a:latin typeface="Calibri" panose="02020603050405020304" pitchFamily="2"/>
              </a:rPr>
              <a:t>Like privacy, Speaking Up is partly about trust</a:t>
            </a:r>
            <a:r>
              <a:rPr lang="en-US" sz="2800" spc="20">
                <a:solidFill>
                  <a:srgbClr val="92D050"/>
                </a:solidFill>
                <a:latin typeface="Calibri" panose="02020603050405020304" pitchFamily="2"/>
              </a:rPr>
              <a:t>.</a:t>
            </a:r>
            <a:r>
              <a:rPr lang="en-US" sz="2800" spc="20">
                <a:solidFill>
                  <a:srgbClr val="000000"/>
                </a:solidFill>
                <a:latin typeface="Calibri" panose="02020603050405020304" pitchFamily="2"/>
              </a:rPr>
              <a:t> But it’s the trust each </a:t>
            </a:r>
          </a:p>
          <a:p>
            <a:pPr marL="320040" marR="0" indent="0" algn="just">
              <a:lnSpc>
                <a:spcPts val="2800"/>
              </a:lnSpc>
              <a:spcBef>
                <a:spcPts val="515"/>
              </a:spcBef>
              <a:spcAft>
                <a:spcPts val="0"/>
              </a:spcAft>
            </a:pPr>
            <a:r>
              <a:rPr lang="en-US" sz="2800" spc="-10">
                <a:solidFill>
                  <a:srgbClr val="000000"/>
                </a:solidFill>
                <a:latin typeface="Calibri" panose="02020603050405020304" pitchFamily="2"/>
              </a:rPr>
              <a:t>of us has in our co-workers, our leaders and the organization itself. </a:t>
            </a:r>
          </a:p>
          <a:p>
            <a:pPr marL="0" marR="0" indent="320040" algn="just">
              <a:lnSpc>
                <a:spcPts val="3000"/>
              </a:lnSpc>
              <a:spcBef>
                <a:spcPts val="5070"/>
              </a:spcBef>
              <a:spcAft>
                <a:spcPts val="0"/>
              </a:spcAft>
              <a:buFont typeface="Calibri"/>
              <a:buChar char="·"/>
            </a:pPr>
            <a:r>
              <a:rPr lang="en-US" sz="2750" b="1" spc="10">
                <a:solidFill>
                  <a:srgbClr val="92D050"/>
                </a:solidFill>
                <a:latin typeface="Calibri" panose="02020603050405020304" pitchFamily="2"/>
              </a:rPr>
              <a:t>What is in it for you.</a:t>
            </a:r>
            <a:r>
              <a:rPr lang="en-US" sz="2800" spc="10">
                <a:solidFill>
                  <a:srgbClr val="000000"/>
                </a:solidFill>
                <a:latin typeface="Calibri" panose="02020603050405020304" pitchFamily="2"/>
              </a:rPr>
              <a:t> If a colleague points something out to you - </a:t>
            </a:r>
          </a:p>
          <a:p>
            <a:pPr marL="320040" marR="0" indent="0" algn="just">
              <a:lnSpc>
                <a:spcPts val="2800"/>
              </a:lnSpc>
              <a:spcBef>
                <a:spcPts val="515"/>
              </a:spcBef>
              <a:spcAft>
                <a:spcPts val="0"/>
              </a:spcAft>
            </a:pPr>
            <a:r>
              <a:rPr lang="en-US" sz="2800" spc="-15">
                <a:solidFill>
                  <a:srgbClr val="000000"/>
                </a:solidFill>
                <a:latin typeface="Calibri" panose="02020603050405020304" pitchFamily="2"/>
              </a:rPr>
              <a:t>respectfully and understandingly - especially when it isn’t easy, then you </a:t>
            </a:r>
          </a:p>
          <a:p>
            <a:pPr marL="320040" marR="0" indent="0" algn="just">
              <a:lnSpc>
                <a:spcPts val="2800"/>
              </a:lnSpc>
              <a:spcBef>
                <a:spcPts val="540"/>
              </a:spcBef>
              <a:spcAft>
                <a:spcPts val="0"/>
              </a:spcAft>
            </a:pPr>
            <a:r>
              <a:rPr lang="en-US" sz="2800" spc="-5">
                <a:solidFill>
                  <a:srgbClr val="000000"/>
                </a:solidFill>
                <a:latin typeface="Calibri" panose="02020603050405020304" pitchFamily="2"/>
              </a:rPr>
              <a:t>begin to trust that colleague more, for an honest “read” about how </a:t>
            </a:r>
          </a:p>
          <a:p>
            <a:pPr marL="320040" marR="0" indent="0" algn="just">
              <a:lnSpc>
                <a:spcPts val="2800"/>
              </a:lnSpc>
              <a:spcBef>
                <a:spcPts val="515"/>
              </a:spcBef>
              <a:spcAft>
                <a:spcPts val="0"/>
              </a:spcAft>
            </a:pPr>
            <a:r>
              <a:rPr lang="en-US" sz="2800" spc="0">
                <a:solidFill>
                  <a:srgbClr val="000000"/>
                </a:solidFill>
                <a:latin typeface="Calibri" panose="02020603050405020304" pitchFamily="2"/>
              </a:rPr>
              <a:t>what you say or do appears to others, or maybe to let you know when </a:t>
            </a:r>
          </a:p>
          <a:p>
            <a:pPr marL="320040" marR="0" indent="0" algn="just">
              <a:lnSpc>
                <a:spcPts val="2800"/>
              </a:lnSpc>
              <a:spcBef>
                <a:spcPts val="515"/>
              </a:spcBef>
              <a:spcAft>
                <a:spcPts val="0"/>
              </a:spcAft>
            </a:pPr>
            <a:r>
              <a:rPr lang="en-US" sz="2800" spc="10">
                <a:solidFill>
                  <a:srgbClr val="000000"/>
                </a:solidFill>
                <a:latin typeface="Calibri" panose="02020603050405020304" pitchFamily="2"/>
              </a:rPr>
              <a:t>you may have made an error. And the same is true in reverse.</a:t>
            </a:r>
            <a:r>
              <a:rPr lang="en-US" sz="2750" b="1" spc="10">
                <a:solidFill>
                  <a:srgbClr val="92D050"/>
                </a:solidFill>
                <a:latin typeface="Calibri" panose="02020603050405020304" pitchFamily="2"/>
              </a:rPr>
              <a:t> Don’t </a:t>
            </a:r>
          </a:p>
          <a:p>
            <a:pPr marL="320040" marR="0" indent="0" algn="just">
              <a:lnSpc>
                <a:spcPts val="2800"/>
              </a:lnSpc>
              <a:spcBef>
                <a:spcPts val="520"/>
              </a:spcBef>
              <a:spcAft>
                <a:spcPts val="20"/>
              </a:spcAft>
            </a:pPr>
            <a:r>
              <a:rPr lang="en-US" sz="2750" b="1" spc="10">
                <a:solidFill>
                  <a:srgbClr val="92D050"/>
                </a:solidFill>
                <a:latin typeface="Calibri" panose="02020603050405020304" pitchFamily="2"/>
              </a:rPr>
              <a:t>you want to trust your co-workers? Don’t you want them to trust you?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0" name="Text Placeholder 199"/>
          <p:cNvSpPr>
            <a:spLocks noGrp="1"/>
          </p:cNvSpPr>
          <p:nvPr>
            <p:ph type="body" idx="10"/>
          </p:nvPr>
        </p:nvSpPr>
        <p:spPr>
          <a:xfrm>
            <a:off x="709930" y="508000"/>
            <a:ext cx="10363200" cy="1045845"/>
          </a:xfrm>
          <a:prstGeom prst="rect">
            <a:avLst/>
          </a:prstGeom>
          <a:noFill/>
          <a:ln w="0" cmpd="sng">
            <a:noFill/>
            <a:prstDash val="solid"/>
          </a:ln>
        </p:spPr>
        <p:txBody>
          <a:bodyPr vert="horz" lIns="0" tIns="58420" rIns="0" bIns="0" anchor="t"/>
          <a:lstStyle/>
          <a:p>
            <a:pPr marL="0" marR="0" indent="0" algn="l">
              <a:lnSpc>
                <a:spcPts val="4800"/>
              </a:lnSpc>
              <a:spcAft>
                <a:spcPts val="2875"/>
              </a:spcAft>
            </a:pPr>
            <a:r>
              <a:rPr lang="en-US" sz="4300" spc="-45">
                <a:solidFill>
                  <a:srgbClr val="000000"/>
                </a:solidFill>
                <a:latin typeface="Calibri" panose="02020603050405020304" pitchFamily="2"/>
              </a:rPr>
              <a:t>And ... </a:t>
            </a:r>
          </a:p>
        </p:txBody>
      </p:sp>
      <p:sp>
        <p:nvSpPr>
          <p:cNvPr id="201" name="Text Placeholder 200"/>
          <p:cNvSpPr>
            <a:spLocks noGrp="1"/>
          </p:cNvSpPr>
          <p:nvPr>
            <p:ph type="body" idx="10"/>
          </p:nvPr>
        </p:nvSpPr>
        <p:spPr>
          <a:xfrm>
            <a:off x="709930" y="1553845"/>
            <a:ext cx="10363200" cy="4288155"/>
          </a:xfrm>
          <a:prstGeom prst="rect">
            <a:avLst/>
          </a:prstGeom>
          <a:noFill/>
          <a:ln w="0" cmpd="sng">
            <a:noFill/>
            <a:prstDash val="solid"/>
          </a:ln>
        </p:spPr>
        <p:txBody>
          <a:bodyPr vert="horz" lIns="0" tIns="37465" rIns="0" bIns="0" anchor="t"/>
          <a:lstStyle/>
          <a:p>
            <a:pPr marL="137160" marR="0" indent="0" algn="l">
              <a:lnSpc>
                <a:spcPts val="2700"/>
              </a:lnSpc>
              <a:spcAft>
                <a:spcPts val="0"/>
              </a:spcAft>
            </a:pPr>
            <a:r>
              <a:rPr lang="en-US" sz="2600" spc="-10">
                <a:solidFill>
                  <a:srgbClr val="000000"/>
                </a:solidFill>
                <a:latin typeface="Calibri" panose="02020603050405020304" pitchFamily="2"/>
              </a:rPr>
              <a:t>Speaking Up is also about</a:t>
            </a:r>
            <a:r>
              <a:rPr lang="en-US" sz="2600" b="1" spc="-10">
                <a:solidFill>
                  <a:srgbClr val="92D050"/>
                </a:solidFill>
                <a:latin typeface="Calibri" panose="02020603050405020304" pitchFamily="2"/>
              </a:rPr>
              <a:t> making Lahey better. </a:t>
            </a:r>
          </a:p>
          <a:p>
            <a:pPr marL="137160" marR="0" indent="0" algn="l">
              <a:lnSpc>
                <a:spcPts val="2700"/>
              </a:lnSpc>
              <a:spcBef>
                <a:spcPts val="4830"/>
              </a:spcBef>
              <a:spcAft>
                <a:spcPts val="0"/>
              </a:spcAft>
            </a:pPr>
            <a:r>
              <a:rPr lang="en-US" sz="2600" b="1" spc="0">
                <a:solidFill>
                  <a:srgbClr val="92D050"/>
                </a:solidFill>
                <a:latin typeface="Calibri" panose="02020603050405020304" pitchFamily="2"/>
              </a:rPr>
              <a:t>That’s why our Code says</a:t>
            </a:r>
            <a:r>
              <a:rPr lang="en-US" sz="2600" spc="0">
                <a:solidFill>
                  <a:srgbClr val="000000"/>
                </a:solidFill>
                <a:latin typeface="Calibri" panose="02020603050405020304" pitchFamily="2"/>
              </a:rPr>
              <a:t> “It is our duty to speak up – so that Lahey can </a:t>
            </a:r>
          </a:p>
          <a:p>
            <a:pPr marL="137160" marR="0" indent="0" algn="l">
              <a:lnSpc>
                <a:spcPts val="2700"/>
              </a:lnSpc>
              <a:spcBef>
                <a:spcPts val="460"/>
              </a:spcBef>
              <a:spcAft>
                <a:spcPts val="0"/>
              </a:spcAft>
            </a:pPr>
            <a:r>
              <a:rPr lang="en-US" sz="2600" spc="-10">
                <a:solidFill>
                  <a:srgbClr val="000000"/>
                </a:solidFill>
                <a:latin typeface="Calibri" panose="02020603050405020304" pitchFamily="2"/>
              </a:rPr>
              <a:t>address problems and keep them from happening again.” </a:t>
            </a:r>
          </a:p>
          <a:p>
            <a:pPr marL="0" marR="0" indent="0" algn="r">
              <a:lnSpc>
                <a:spcPts val="2200"/>
              </a:lnSpc>
              <a:spcBef>
                <a:spcPts val="2285"/>
              </a:spcBef>
              <a:spcAft>
                <a:spcPts val="0"/>
              </a:spcAft>
            </a:pPr>
            <a:r>
              <a:rPr lang="en-US" sz="2000" spc="-5">
                <a:solidFill>
                  <a:srgbClr val="0066FF"/>
                </a:solidFill>
                <a:latin typeface="Calibri" panose="02020603050405020304" pitchFamily="2"/>
              </a:rPr>
              <a:t>Go here to see the Code: </a:t>
            </a:r>
          </a:p>
          <a:p>
            <a:pPr marL="0" marR="0" indent="0" algn="r">
              <a:lnSpc>
                <a:spcPts val="2200"/>
              </a:lnSpc>
              <a:spcBef>
                <a:spcPts val="500"/>
              </a:spcBef>
              <a:spcAft>
                <a:spcPts val="0"/>
              </a:spcAft>
            </a:pPr>
            <a:r>
              <a:rPr lang="en-US" sz="2000" u="sng" spc="10">
                <a:solidFill>
                  <a:srgbClr val="0000FF"/>
                </a:solidFill>
                <a:latin typeface="Calibri" panose="02020603050405020304" pitchFamily="2"/>
              </a:rPr>
              <a:t>http://massshare/sites/corpcomp/Pages/Code-of-Conduct.aspx</a:t>
            </a:r>
            <a:r>
              <a:rPr lang="en-US" sz="100" spc="10">
                <a:solidFill>
                  <a:srgbClr val="0000FF"/>
                </a:solidFill>
                <a:latin typeface="Calibri" panose="02020603050405020304" pitchFamily="2"/>
              </a:rPr>
              <a:t> </a:t>
            </a:r>
          </a:p>
          <a:p>
            <a:pPr marL="137160" marR="0" indent="0" algn="l">
              <a:lnSpc>
                <a:spcPts val="2700"/>
              </a:lnSpc>
              <a:spcBef>
                <a:spcPts val="3765"/>
              </a:spcBef>
              <a:spcAft>
                <a:spcPts val="0"/>
              </a:spcAft>
            </a:pPr>
            <a:r>
              <a:rPr lang="en-US" sz="2600" b="1" spc="0">
                <a:solidFill>
                  <a:srgbClr val="92D050"/>
                </a:solidFill>
                <a:latin typeface="Calibri" panose="02020603050405020304" pitchFamily="2"/>
              </a:rPr>
              <a:t>It is also why we have a policy called</a:t>
            </a:r>
            <a:r>
              <a:rPr lang="en-US" sz="2600" spc="0">
                <a:solidFill>
                  <a:srgbClr val="000000"/>
                </a:solidFill>
                <a:latin typeface="Calibri" panose="02020603050405020304" pitchFamily="2"/>
              </a:rPr>
              <a:t> “Speaking Up About Dangerous, </a:t>
            </a:r>
          </a:p>
          <a:p>
            <a:pPr marL="137160" marR="0" indent="0" algn="l">
              <a:lnSpc>
                <a:spcPts val="2700"/>
              </a:lnSpc>
              <a:spcBef>
                <a:spcPts val="460"/>
              </a:spcBef>
              <a:spcAft>
                <a:spcPts val="0"/>
              </a:spcAft>
            </a:pPr>
            <a:r>
              <a:rPr lang="en-US" sz="2600" spc="-15">
                <a:solidFill>
                  <a:srgbClr val="000000"/>
                </a:solidFill>
                <a:latin typeface="Calibri" panose="02020603050405020304" pitchFamily="2"/>
              </a:rPr>
              <a:t>Illegal or Unethical Conduct”. </a:t>
            </a:r>
          </a:p>
          <a:p>
            <a:pPr marL="0" marR="0" indent="0" algn="r">
              <a:lnSpc>
                <a:spcPts val="2200"/>
              </a:lnSpc>
              <a:spcBef>
                <a:spcPts val="870"/>
              </a:spcBef>
              <a:spcAft>
                <a:spcPts val="305"/>
              </a:spcAft>
            </a:pPr>
            <a:r>
              <a:rPr lang="en-US" sz="2000" u="sng" spc="10">
                <a:solidFill>
                  <a:srgbClr val="0000FF"/>
                </a:solidFill>
                <a:latin typeface="Calibri" panose="02020603050405020304" pitchFamily="2"/>
              </a:rPr>
              <a:t>http://massshare/sites/corpcomp/Pages/Policies.aspx</a:t>
            </a:r>
            <a:r>
              <a:rPr lang="en-US" sz="100" spc="10">
                <a:solidFill>
                  <a:srgbClr val="0000FF"/>
                </a:solidFill>
                <a:latin typeface="Calibri" panose="02020603050405020304" pitchFamily="2"/>
              </a:rPr>
              <a:t>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4" name="Text Placeholder 203"/>
          <p:cNvSpPr>
            <a:spLocks noGrp="1"/>
          </p:cNvSpPr>
          <p:nvPr>
            <p:ph type="body" idx="10"/>
          </p:nvPr>
        </p:nvSpPr>
        <p:spPr>
          <a:xfrm>
            <a:off x="1173480" y="2078990"/>
            <a:ext cx="3870960" cy="2212340"/>
          </a:xfrm>
          <a:prstGeom prst="rect">
            <a:avLst/>
          </a:prstGeom>
          <a:noFill/>
          <a:ln w="0" cmpd="sng">
            <a:noFill/>
            <a:prstDash val="solid"/>
          </a:ln>
        </p:spPr>
        <p:txBody>
          <a:bodyPr vert="horz" lIns="0" tIns="15240" rIns="0" bIns="0" anchor="t"/>
          <a:lstStyle/>
          <a:p>
            <a:pPr marL="0" marR="0" indent="0" algn="ctr">
              <a:lnSpc>
                <a:spcPts val="3500"/>
              </a:lnSpc>
              <a:spcAft>
                <a:spcPts val="0"/>
              </a:spcAft>
            </a:pPr>
            <a:r>
              <a:rPr lang="en-US" sz="3150" b="1" spc="0">
                <a:solidFill>
                  <a:srgbClr val="92D050"/>
                </a:solidFill>
                <a:latin typeface="Calibri" panose="02020603050405020304" pitchFamily="2"/>
              </a:rPr>
              <a:t>Every time one of us </a:t>
            </a:r>
          </a:p>
          <a:p>
            <a:pPr marL="0" marR="0" indent="0" algn="ctr">
              <a:lnSpc>
                <a:spcPts val="3500"/>
              </a:lnSpc>
              <a:spcBef>
                <a:spcPts val="0"/>
              </a:spcBef>
              <a:spcAft>
                <a:spcPts val="0"/>
              </a:spcAft>
            </a:pPr>
            <a:r>
              <a:rPr lang="en-US" sz="3150" b="1" spc="-20">
                <a:solidFill>
                  <a:srgbClr val="92D050"/>
                </a:solidFill>
                <a:latin typeface="Calibri" panose="02020603050405020304" pitchFamily="2"/>
              </a:rPr>
              <a:t>doesn’t speak up when </a:t>
            </a:r>
          </a:p>
          <a:p>
            <a:pPr marL="0" marR="0" indent="0" algn="ctr">
              <a:lnSpc>
                <a:spcPts val="3500"/>
              </a:lnSpc>
              <a:spcBef>
                <a:spcPts val="0"/>
              </a:spcBef>
              <a:spcAft>
                <a:spcPts val="0"/>
              </a:spcAft>
            </a:pPr>
            <a:r>
              <a:rPr lang="en-US" sz="3150" b="1" spc="0">
                <a:solidFill>
                  <a:srgbClr val="92D050"/>
                </a:solidFill>
                <a:latin typeface="Calibri" panose="02020603050405020304" pitchFamily="2"/>
              </a:rPr>
              <a:t>we see something that </a:t>
            </a:r>
          </a:p>
          <a:p>
            <a:pPr marL="0" marR="0" indent="0" algn="ctr">
              <a:lnSpc>
                <a:spcPts val="3500"/>
              </a:lnSpc>
              <a:spcBef>
                <a:spcPts val="0"/>
              </a:spcBef>
              <a:spcAft>
                <a:spcPts val="0"/>
              </a:spcAft>
            </a:pPr>
            <a:r>
              <a:rPr lang="en-US" sz="3150" b="1" spc="0">
                <a:solidFill>
                  <a:srgbClr val="92D050"/>
                </a:solidFill>
                <a:latin typeface="Calibri" panose="02020603050405020304" pitchFamily="2"/>
              </a:rPr>
              <a:t>looks dangerous, </a:t>
            </a:r>
          </a:p>
          <a:p>
            <a:pPr marL="0" marR="0" indent="0" algn="ctr">
              <a:lnSpc>
                <a:spcPts val="3400"/>
              </a:lnSpc>
              <a:spcBef>
                <a:spcPts val="5"/>
              </a:spcBef>
              <a:spcAft>
                <a:spcPts val="0"/>
              </a:spcAft>
            </a:pPr>
            <a:r>
              <a:rPr lang="en-US" sz="3150" b="1" spc="-10">
                <a:solidFill>
                  <a:srgbClr val="92D050"/>
                </a:solidFill>
                <a:latin typeface="Calibri" panose="02020603050405020304" pitchFamily="2"/>
              </a:rPr>
              <a:t>unethical or illegal... </a:t>
            </a:r>
          </a:p>
        </p:txBody>
      </p:sp>
      <p:sp>
        <p:nvSpPr>
          <p:cNvPr id="205" name="Text Placeholder 204"/>
          <p:cNvSpPr>
            <a:spLocks noGrp="1"/>
          </p:cNvSpPr>
          <p:nvPr>
            <p:ph type="body" idx="10"/>
          </p:nvPr>
        </p:nvSpPr>
        <p:spPr>
          <a:xfrm>
            <a:off x="5638800" y="1689100"/>
            <a:ext cx="5600700" cy="4318000"/>
          </a:xfrm>
          <a:prstGeom prst="rect">
            <a:avLst/>
          </a:prstGeom>
          <a:noFill/>
          <a:ln w="0" cmpd="sng">
            <a:noFill/>
            <a:prstDash val="solid"/>
          </a:ln>
        </p:spPr>
        <p:txBody>
          <a:bodyPr vert="horz" lIns="0" tIns="41910" rIns="0" bIns="0" anchor="t"/>
          <a:lstStyle/>
          <a:p>
            <a:pPr marL="0" marR="0" indent="365760" algn="just">
              <a:lnSpc>
                <a:spcPts val="3000"/>
              </a:lnSpc>
              <a:spcAft>
                <a:spcPts val="0"/>
              </a:spcAft>
              <a:buFont typeface="Calibri"/>
              <a:buChar char="·"/>
            </a:pPr>
            <a:r>
              <a:rPr lang="en-US" sz="2800" spc="-20">
                <a:solidFill>
                  <a:srgbClr val="000000"/>
                </a:solidFill>
                <a:latin typeface="Calibri" panose="02020603050405020304" pitchFamily="2"/>
              </a:rPr>
              <a:t>Patients or colleagues may be hurt! </a:t>
            </a:r>
          </a:p>
          <a:p>
            <a:pPr marL="0" marR="0" indent="365760" algn="just">
              <a:lnSpc>
                <a:spcPts val="3000"/>
              </a:lnSpc>
              <a:spcBef>
                <a:spcPts val="670"/>
              </a:spcBef>
              <a:spcAft>
                <a:spcPts val="0"/>
              </a:spcAft>
              <a:buFont typeface="Calibri"/>
              <a:buChar char="·"/>
            </a:pPr>
            <a:r>
              <a:rPr lang="en-US" sz="2800" spc="-25">
                <a:solidFill>
                  <a:srgbClr val="000000"/>
                </a:solidFill>
                <a:latin typeface="Calibri" panose="02020603050405020304" pitchFamily="2"/>
              </a:rPr>
              <a:t>Things don’t get fixed </a:t>
            </a:r>
          </a:p>
          <a:p>
            <a:pPr marL="0" marR="0" indent="365760" algn="just">
              <a:lnSpc>
                <a:spcPts val="3000"/>
              </a:lnSpc>
              <a:spcBef>
                <a:spcPts val="675"/>
              </a:spcBef>
              <a:spcAft>
                <a:spcPts val="0"/>
              </a:spcAft>
              <a:buFont typeface="Calibri"/>
              <a:buChar char="·"/>
            </a:pPr>
            <a:r>
              <a:rPr lang="en-US" sz="2800" spc="-20">
                <a:solidFill>
                  <a:srgbClr val="000000"/>
                </a:solidFill>
                <a:latin typeface="Calibri" panose="02020603050405020304" pitchFamily="2"/>
              </a:rPr>
              <a:t>We may act based on “bad” </a:t>
            </a:r>
          </a:p>
          <a:p>
            <a:pPr marL="365760" marR="0" indent="0" algn="just">
              <a:lnSpc>
                <a:spcPts val="3000"/>
              </a:lnSpc>
              <a:spcBef>
                <a:spcPts val="0"/>
              </a:spcBef>
              <a:spcAft>
                <a:spcPts val="0"/>
              </a:spcAft>
            </a:pPr>
            <a:r>
              <a:rPr lang="en-US" sz="2800" spc="-20">
                <a:solidFill>
                  <a:srgbClr val="000000"/>
                </a:solidFill>
                <a:latin typeface="Calibri" panose="02020603050405020304" pitchFamily="2"/>
              </a:rPr>
              <a:t>assumptions or information </a:t>
            </a:r>
          </a:p>
          <a:p>
            <a:pPr marL="0" marR="0" indent="365760" algn="just">
              <a:lnSpc>
                <a:spcPts val="3000"/>
              </a:lnSpc>
              <a:spcBef>
                <a:spcPts val="675"/>
              </a:spcBef>
              <a:spcAft>
                <a:spcPts val="0"/>
              </a:spcAft>
              <a:buFont typeface="Calibri"/>
              <a:buChar char="·"/>
            </a:pPr>
            <a:r>
              <a:rPr lang="en-US" sz="2800" spc="-35">
                <a:solidFill>
                  <a:srgbClr val="000000"/>
                </a:solidFill>
                <a:latin typeface="Calibri" panose="02020603050405020304" pitchFamily="2"/>
              </a:rPr>
              <a:t>Lahey may be subject to penalties or </a:t>
            </a:r>
          </a:p>
          <a:p>
            <a:pPr marL="365760" marR="0" indent="0" algn="just">
              <a:lnSpc>
                <a:spcPts val="3000"/>
              </a:lnSpc>
              <a:spcBef>
                <a:spcPts val="0"/>
              </a:spcBef>
              <a:spcAft>
                <a:spcPts val="0"/>
              </a:spcAft>
            </a:pPr>
            <a:r>
              <a:rPr lang="en-US" sz="2800" spc="-70">
                <a:solidFill>
                  <a:srgbClr val="000000"/>
                </a:solidFill>
                <a:latin typeface="Calibri" panose="02020603050405020304" pitchFamily="2"/>
              </a:rPr>
              <a:t>fines </a:t>
            </a:r>
          </a:p>
          <a:p>
            <a:pPr marL="0" marR="0" indent="365760" algn="just">
              <a:lnSpc>
                <a:spcPts val="3000"/>
              </a:lnSpc>
              <a:spcBef>
                <a:spcPts val="675"/>
              </a:spcBef>
              <a:spcAft>
                <a:spcPts val="0"/>
              </a:spcAft>
              <a:buFont typeface="Calibri"/>
              <a:buChar char="·"/>
            </a:pPr>
            <a:r>
              <a:rPr lang="en-US" sz="2800" spc="-25">
                <a:solidFill>
                  <a:srgbClr val="000000"/>
                </a:solidFill>
                <a:latin typeface="Calibri" panose="02020603050405020304" pitchFamily="2"/>
              </a:rPr>
              <a:t>We are distracted from pursuing </a:t>
            </a:r>
          </a:p>
          <a:p>
            <a:pPr marL="365760" marR="0" indent="0" algn="just">
              <a:lnSpc>
                <a:spcPts val="3000"/>
              </a:lnSpc>
              <a:spcBef>
                <a:spcPts val="0"/>
              </a:spcBef>
              <a:spcAft>
                <a:spcPts val="0"/>
              </a:spcAft>
            </a:pPr>
            <a:r>
              <a:rPr lang="en-US" sz="2800" spc="-35">
                <a:solidFill>
                  <a:srgbClr val="000000"/>
                </a:solidFill>
                <a:latin typeface="Calibri" panose="02020603050405020304" pitchFamily="2"/>
              </a:rPr>
              <a:t>Lahey’s mission </a:t>
            </a:r>
          </a:p>
          <a:p>
            <a:pPr marL="0" marR="0" indent="365760" algn="just">
              <a:lnSpc>
                <a:spcPts val="3000"/>
              </a:lnSpc>
              <a:spcBef>
                <a:spcPts val="675"/>
              </a:spcBef>
              <a:spcAft>
                <a:spcPts val="0"/>
              </a:spcAft>
              <a:buFont typeface="Calibri"/>
              <a:buChar char="·"/>
            </a:pPr>
            <a:r>
              <a:rPr lang="en-US" sz="2800" spc="-20">
                <a:solidFill>
                  <a:srgbClr val="000000"/>
                </a:solidFill>
                <a:latin typeface="Calibri" panose="02020603050405020304" pitchFamily="2"/>
              </a:rPr>
              <a:t>Money, time and energy can be </a:t>
            </a:r>
          </a:p>
          <a:p>
            <a:pPr marL="365760" marR="0" indent="0" algn="just">
              <a:lnSpc>
                <a:spcPts val="3000"/>
              </a:lnSpc>
              <a:spcBef>
                <a:spcPts val="0"/>
              </a:spcBef>
              <a:spcAft>
                <a:spcPts val="0"/>
              </a:spcAft>
            </a:pPr>
            <a:r>
              <a:rPr lang="en-US" sz="2800" spc="-85">
                <a:solidFill>
                  <a:srgbClr val="000000"/>
                </a:solidFill>
                <a:latin typeface="Calibri" panose="02020603050405020304" pitchFamily="2"/>
              </a:rPr>
              <a:t>wasted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8" name="Text Placeholder 207"/>
          <p:cNvSpPr>
            <a:spLocks noGrp="1"/>
          </p:cNvSpPr>
          <p:nvPr>
            <p:ph type="body" idx="10"/>
          </p:nvPr>
        </p:nvSpPr>
        <p:spPr>
          <a:xfrm>
            <a:off x="1042670" y="2527300"/>
            <a:ext cx="8215630" cy="950595"/>
          </a:xfrm>
          <a:prstGeom prst="rect">
            <a:avLst/>
          </a:prstGeom>
          <a:noFill/>
          <a:ln w="0" cmpd="sng">
            <a:noFill/>
            <a:prstDash val="solid"/>
          </a:ln>
        </p:spPr>
        <p:txBody>
          <a:bodyPr vert="horz" lIns="0" tIns="60325" rIns="0" bIns="0" anchor="t"/>
          <a:lstStyle/>
          <a:p>
            <a:pPr marL="0" marR="0" indent="0" algn="ctr">
              <a:lnSpc>
                <a:spcPts val="4500"/>
              </a:lnSpc>
              <a:spcAft>
                <a:spcPts val="2520"/>
              </a:spcAft>
            </a:pPr>
            <a:r>
              <a:rPr lang="en-US" sz="4300" spc="20">
                <a:solidFill>
                  <a:srgbClr val="92D050"/>
                </a:solidFill>
                <a:latin typeface="Calibri" panose="02020603050405020304" pitchFamily="2"/>
              </a:rPr>
              <a:t>Yes, Speaking Up isn’t easy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13" name="Text Placeholder 212"/>
          <p:cNvSpPr>
            <a:spLocks noGrp="1"/>
          </p:cNvSpPr>
          <p:nvPr>
            <p:ph type="body" idx="10"/>
          </p:nvPr>
        </p:nvSpPr>
        <p:spPr>
          <a:xfrm>
            <a:off x="1490345" y="508000"/>
            <a:ext cx="9245600" cy="1198880"/>
          </a:xfrm>
          <a:prstGeom prst="rect">
            <a:avLst/>
          </a:prstGeom>
          <a:noFill/>
          <a:ln w="0" cmpd="sng">
            <a:noFill/>
            <a:prstDash val="solid"/>
          </a:ln>
        </p:spPr>
        <p:txBody>
          <a:bodyPr vert="horz" lIns="0" tIns="58420" rIns="0" bIns="0" anchor="t"/>
          <a:lstStyle/>
          <a:p>
            <a:pPr marL="0" marR="0" indent="0" algn="l">
              <a:lnSpc>
                <a:spcPts val="4500"/>
              </a:lnSpc>
              <a:spcAft>
                <a:spcPts val="4460"/>
              </a:spcAft>
            </a:pPr>
            <a:r>
              <a:rPr lang="en-US" sz="4300" spc="0">
                <a:solidFill>
                  <a:srgbClr val="000000"/>
                </a:solidFill>
                <a:latin typeface="Calibri" panose="02020603050405020304" pitchFamily="2"/>
              </a:rPr>
              <a:t>Reasons People Give for Not Speaking up </a:t>
            </a:r>
          </a:p>
        </p:txBody>
      </p:sp>
      <p:sp>
        <p:nvSpPr>
          <p:cNvPr id="216" name="Text Placeholder 215"/>
          <p:cNvSpPr>
            <a:spLocks noGrp="1"/>
          </p:cNvSpPr>
          <p:nvPr>
            <p:ph type="body" idx="10"/>
          </p:nvPr>
        </p:nvSpPr>
        <p:spPr>
          <a:xfrm>
            <a:off x="2258695" y="4491355"/>
            <a:ext cx="682625" cy="568325"/>
          </a:xfrm>
          <a:prstGeom prst="rect">
            <a:avLst/>
          </a:prstGeom>
          <a:noFill/>
          <a:ln w="0" cmpd="sng">
            <a:noFill/>
            <a:prstDash val="solid"/>
          </a:ln>
        </p:spPr>
        <p:txBody>
          <a:bodyPr vert="horz" lIns="0" tIns="7620" rIns="0" bIns="0" anchor="t"/>
          <a:lstStyle/>
          <a:p>
            <a:pPr marL="137160" marR="0" indent="0" algn="l">
              <a:lnSpc>
                <a:spcPts val="2200"/>
              </a:lnSpc>
              <a:spcAft>
                <a:spcPts val="0"/>
              </a:spcAft>
            </a:pPr>
            <a:r>
              <a:rPr lang="en-US" sz="2000" spc="-55">
                <a:solidFill>
                  <a:srgbClr val="000000"/>
                </a:solidFill>
                <a:latin typeface="Calibri" panose="02020603050405020304" pitchFamily="2"/>
              </a:rPr>
              <a:t>“I’m </a:t>
            </a:r>
          </a:p>
          <a:p>
            <a:pPr marL="0" marR="0" indent="0" algn="l">
              <a:lnSpc>
                <a:spcPts val="2200"/>
              </a:lnSpc>
              <a:spcBef>
                <a:spcPts val="5"/>
              </a:spcBef>
              <a:spcAft>
                <a:spcPts val="0"/>
              </a:spcAft>
            </a:pPr>
            <a:r>
              <a:rPr lang="en-US" sz="2000" spc="-100">
                <a:solidFill>
                  <a:srgbClr val="000000"/>
                </a:solidFill>
                <a:latin typeface="Calibri" panose="02020603050405020304" pitchFamily="2"/>
              </a:rPr>
              <a:t>afraid” </a:t>
            </a:r>
          </a:p>
        </p:txBody>
      </p:sp>
      <p:sp>
        <p:nvSpPr>
          <p:cNvPr id="217" name="Text Placeholder 216"/>
          <p:cNvSpPr>
            <a:spLocks noGrp="1"/>
          </p:cNvSpPr>
          <p:nvPr>
            <p:ph type="body" idx="10"/>
          </p:nvPr>
        </p:nvSpPr>
        <p:spPr>
          <a:xfrm>
            <a:off x="2639695" y="2538095"/>
            <a:ext cx="2508250" cy="851535"/>
          </a:xfrm>
          <a:prstGeom prst="rect">
            <a:avLst/>
          </a:prstGeom>
          <a:noFill/>
          <a:ln w="0" cmpd="sng">
            <a:noFill/>
            <a:prstDash val="solid"/>
          </a:ln>
        </p:spPr>
        <p:txBody>
          <a:bodyPr vert="horz" lIns="0" tIns="7620" rIns="0" bIns="0" anchor="t"/>
          <a:lstStyle/>
          <a:p>
            <a:pPr marL="0" marR="0" indent="0" algn="l">
              <a:lnSpc>
                <a:spcPts val="2200"/>
              </a:lnSpc>
              <a:spcAft>
                <a:spcPts val="0"/>
              </a:spcAft>
            </a:pPr>
            <a:r>
              <a:rPr lang="en-US" sz="2000" spc="-40">
                <a:solidFill>
                  <a:srgbClr val="000000"/>
                </a:solidFill>
                <a:latin typeface="Calibri" panose="02020603050405020304" pitchFamily="2"/>
              </a:rPr>
              <a:t>“Nothing’s ever changed </a:t>
            </a:r>
          </a:p>
          <a:p>
            <a:pPr marL="228600" marR="0" indent="0" algn="l">
              <a:lnSpc>
                <a:spcPts val="2200"/>
              </a:lnSpc>
              <a:spcBef>
                <a:spcPts val="0"/>
              </a:spcBef>
              <a:spcAft>
                <a:spcPts val="0"/>
              </a:spcAft>
            </a:pPr>
            <a:r>
              <a:rPr lang="en-US" sz="2000" spc="-10">
                <a:solidFill>
                  <a:srgbClr val="000000"/>
                </a:solidFill>
                <a:latin typeface="Calibri" panose="02020603050405020304" pitchFamily="2"/>
              </a:rPr>
              <a:t>around here when I </a:t>
            </a:r>
          </a:p>
          <a:p>
            <a:pPr marL="137160" marR="0" indent="0" algn="l">
              <a:lnSpc>
                <a:spcPts val="2200"/>
              </a:lnSpc>
              <a:spcBef>
                <a:spcPts val="5"/>
              </a:spcBef>
              <a:spcAft>
                <a:spcPts val="0"/>
              </a:spcAft>
            </a:pPr>
            <a:r>
              <a:rPr lang="en-US" sz="2000" spc="-5">
                <a:solidFill>
                  <a:srgbClr val="000000"/>
                </a:solidFill>
                <a:latin typeface="Calibri" panose="02020603050405020304" pitchFamily="2"/>
              </a:rPr>
              <a:t>spoke up in the past” </a:t>
            </a:r>
          </a:p>
        </p:txBody>
      </p:sp>
      <p:sp>
        <p:nvSpPr>
          <p:cNvPr id="218" name="Text Placeholder 217"/>
          <p:cNvSpPr>
            <a:spLocks noGrp="1"/>
          </p:cNvSpPr>
          <p:nvPr>
            <p:ph type="body" idx="10"/>
          </p:nvPr>
        </p:nvSpPr>
        <p:spPr>
          <a:xfrm>
            <a:off x="5623560" y="4217035"/>
            <a:ext cx="1014730" cy="845820"/>
          </a:xfrm>
          <a:prstGeom prst="rect">
            <a:avLst/>
          </a:prstGeom>
          <a:noFill/>
          <a:ln w="0" cmpd="sng">
            <a:noFill/>
            <a:prstDash val="solid"/>
          </a:ln>
        </p:spPr>
        <p:txBody>
          <a:bodyPr vert="horz" lIns="0" tIns="7620" rIns="0" bIns="0" anchor="t"/>
          <a:lstStyle/>
          <a:p>
            <a:pPr marL="0" marR="0" indent="0" algn="ctr">
              <a:lnSpc>
                <a:spcPts val="2200"/>
              </a:lnSpc>
              <a:spcAft>
                <a:spcPts val="0"/>
              </a:spcAft>
            </a:pPr>
            <a:r>
              <a:rPr lang="en-US" sz="2000" spc="-20">
                <a:solidFill>
                  <a:srgbClr val="000000"/>
                </a:solidFill>
                <a:latin typeface="Calibri" panose="02020603050405020304" pitchFamily="2"/>
              </a:rPr>
              <a:t>“No one </a:t>
            </a:r>
          </a:p>
          <a:p>
            <a:pPr marL="0" marR="0" indent="0" algn="ctr">
              <a:lnSpc>
                <a:spcPts val="2200"/>
              </a:lnSpc>
              <a:spcBef>
                <a:spcPts val="5"/>
              </a:spcBef>
              <a:spcAft>
                <a:spcPts val="0"/>
              </a:spcAft>
            </a:pPr>
            <a:r>
              <a:rPr lang="en-US" sz="2000" spc="-20">
                <a:solidFill>
                  <a:srgbClr val="000000"/>
                </a:solidFill>
                <a:latin typeface="Calibri" panose="02020603050405020304" pitchFamily="2"/>
              </a:rPr>
              <a:t>ever said </a:t>
            </a:r>
          </a:p>
          <a:p>
            <a:pPr marL="0" marR="0" indent="0" algn="ctr">
              <a:lnSpc>
                <a:spcPts val="2100"/>
              </a:lnSpc>
              <a:spcBef>
                <a:spcPts val="0"/>
              </a:spcBef>
              <a:spcAft>
                <a:spcPts val="0"/>
              </a:spcAft>
            </a:pPr>
            <a:r>
              <a:rPr lang="en-US" sz="2000" spc="-65">
                <a:solidFill>
                  <a:srgbClr val="000000"/>
                </a:solidFill>
                <a:latin typeface="Calibri" panose="02020603050405020304" pitchFamily="2"/>
              </a:rPr>
              <a:t>life is fair” </a:t>
            </a:r>
          </a:p>
        </p:txBody>
      </p:sp>
      <p:sp>
        <p:nvSpPr>
          <p:cNvPr id="221" name="Text Placeholder 220"/>
          <p:cNvSpPr>
            <a:spLocks noGrp="1"/>
          </p:cNvSpPr>
          <p:nvPr>
            <p:ph type="body" idx="10"/>
          </p:nvPr>
        </p:nvSpPr>
        <p:spPr>
          <a:xfrm>
            <a:off x="8305800" y="3256915"/>
            <a:ext cx="2597150" cy="568325"/>
          </a:xfrm>
          <a:prstGeom prst="rect">
            <a:avLst/>
          </a:prstGeom>
          <a:noFill/>
          <a:ln w="0" cmpd="sng">
            <a:noFill/>
            <a:prstDash val="solid"/>
          </a:ln>
        </p:spPr>
        <p:txBody>
          <a:bodyPr vert="horz" lIns="0" tIns="7620" rIns="0" bIns="0" anchor="t"/>
          <a:lstStyle/>
          <a:p>
            <a:pPr marL="0" marR="0" indent="0" algn="l">
              <a:lnSpc>
                <a:spcPts val="2200"/>
              </a:lnSpc>
              <a:spcAft>
                <a:spcPts val="0"/>
              </a:spcAft>
            </a:pPr>
            <a:r>
              <a:rPr lang="en-US" sz="2000" spc="-35">
                <a:solidFill>
                  <a:srgbClr val="000000"/>
                </a:solidFill>
                <a:latin typeface="Calibri" panose="02020603050405020304" pitchFamily="2"/>
              </a:rPr>
              <a:t>“I’m not sticking MY neck </a:t>
            </a:r>
          </a:p>
          <a:p>
            <a:pPr marL="1051560" marR="0" indent="0" algn="l">
              <a:lnSpc>
                <a:spcPts val="2200"/>
              </a:lnSpc>
              <a:spcBef>
                <a:spcPts val="5"/>
              </a:spcBef>
              <a:spcAft>
                <a:spcPts val="0"/>
              </a:spcAft>
            </a:pPr>
            <a:r>
              <a:rPr lang="en-US" sz="2000" spc="-20">
                <a:solidFill>
                  <a:srgbClr val="000000"/>
                </a:solidFill>
                <a:latin typeface="Calibri" panose="02020603050405020304" pitchFamily="2"/>
              </a:rPr>
              <a:t>out”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26" name="Text Placeholder 225"/>
          <p:cNvSpPr>
            <a:spLocks noGrp="1"/>
          </p:cNvSpPr>
          <p:nvPr>
            <p:ph type="body" idx="10"/>
          </p:nvPr>
        </p:nvSpPr>
        <p:spPr>
          <a:xfrm>
            <a:off x="6748145" y="2992755"/>
            <a:ext cx="1877695" cy="906145"/>
          </a:xfrm>
          <a:prstGeom prst="rect">
            <a:avLst/>
          </a:prstGeom>
          <a:noFill/>
          <a:ln w="0" cmpd="sng">
            <a:noFill/>
            <a:prstDash val="solid"/>
          </a:ln>
        </p:spPr>
        <p:txBody>
          <a:bodyPr vert="horz" lIns="0" tIns="40640" rIns="0" bIns="0" anchor="t"/>
          <a:lstStyle/>
          <a:p>
            <a:pPr marL="0" marR="0" indent="0" algn="l">
              <a:lnSpc>
                <a:spcPts val="3400"/>
              </a:lnSpc>
              <a:spcAft>
                <a:spcPts val="0"/>
              </a:spcAft>
            </a:pPr>
            <a:r>
              <a:rPr lang="en-US" sz="3050" spc="-40">
                <a:solidFill>
                  <a:srgbClr val="FFFFFF"/>
                </a:solidFill>
                <a:latin typeface="Calibri" panose="02020603050405020304" pitchFamily="2"/>
              </a:rPr>
              <a:t>Silence isn’t </a:t>
            </a:r>
          </a:p>
          <a:p>
            <a:pPr marL="228600" marR="0" indent="0" algn="l">
              <a:lnSpc>
                <a:spcPts val="3400"/>
              </a:lnSpc>
              <a:spcBef>
                <a:spcPts val="5"/>
              </a:spcBef>
              <a:spcAft>
                <a:spcPts val="0"/>
              </a:spcAft>
            </a:pPr>
            <a:r>
              <a:rPr lang="en-US" sz="3050" spc="-15">
                <a:solidFill>
                  <a:srgbClr val="FFFFFF"/>
                </a:solidFill>
                <a:latin typeface="Calibri" panose="02020603050405020304" pitchFamily="2"/>
              </a:rPr>
              <a:t>harmless </a:t>
            </a:r>
          </a:p>
        </p:txBody>
      </p:sp>
      <p:sp>
        <p:nvSpPr>
          <p:cNvPr id="227" name="Text Placeholder 226"/>
          <p:cNvSpPr>
            <a:spLocks noGrp="1"/>
          </p:cNvSpPr>
          <p:nvPr>
            <p:ph type="body" idx="10"/>
          </p:nvPr>
        </p:nvSpPr>
        <p:spPr>
          <a:xfrm>
            <a:off x="3374390" y="2663825"/>
            <a:ext cx="2103120" cy="1338580"/>
          </a:xfrm>
          <a:prstGeom prst="rect">
            <a:avLst/>
          </a:prstGeom>
          <a:noFill/>
          <a:ln w="0" cmpd="sng">
            <a:noFill/>
            <a:prstDash val="solid"/>
          </a:ln>
        </p:spPr>
        <p:txBody>
          <a:bodyPr vert="horz" lIns="0" tIns="40640" rIns="0" bIns="0" anchor="t"/>
          <a:lstStyle/>
          <a:p>
            <a:pPr marL="0" marR="0" indent="0" algn="ctr">
              <a:lnSpc>
                <a:spcPts val="3400"/>
              </a:lnSpc>
              <a:spcAft>
                <a:spcPts val="0"/>
              </a:spcAft>
            </a:pPr>
            <a:r>
              <a:rPr lang="en-US" sz="3050" spc="-60">
                <a:solidFill>
                  <a:srgbClr val="FFFFFF"/>
                </a:solidFill>
                <a:latin typeface="Calibri" panose="02020603050405020304" pitchFamily="2"/>
              </a:rPr>
              <a:t>But </a:t>
            </a:r>
          </a:p>
          <a:p>
            <a:pPr marL="0" marR="0" indent="0" algn="l">
              <a:lnSpc>
                <a:spcPts val="3400"/>
              </a:lnSpc>
              <a:spcBef>
                <a:spcPts val="5"/>
              </a:spcBef>
              <a:spcAft>
                <a:spcPts val="0"/>
              </a:spcAft>
            </a:pPr>
            <a:r>
              <a:rPr lang="en-US" sz="3050" spc="-45">
                <a:solidFill>
                  <a:srgbClr val="FFFFFF"/>
                </a:solidFill>
                <a:latin typeface="Calibri" panose="02020603050405020304" pitchFamily="2"/>
              </a:rPr>
              <a:t>whatever the </a:t>
            </a:r>
          </a:p>
          <a:p>
            <a:pPr marL="91440" marR="0" indent="0" algn="l">
              <a:lnSpc>
                <a:spcPts val="3400"/>
              </a:lnSpc>
              <a:spcBef>
                <a:spcPts val="0"/>
              </a:spcBef>
              <a:spcAft>
                <a:spcPts val="0"/>
              </a:spcAft>
            </a:pPr>
            <a:r>
              <a:rPr lang="en-US" sz="3050" spc="-5">
                <a:solidFill>
                  <a:srgbClr val="FFFFFF"/>
                </a:solidFill>
                <a:latin typeface="Calibri" panose="02020603050405020304" pitchFamily="2"/>
              </a:rPr>
              <a:t>reason for it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30" name="Text Placeholder 229"/>
          <p:cNvSpPr>
            <a:spLocks noGrp="1"/>
          </p:cNvSpPr>
          <p:nvPr>
            <p:ph type="body" idx="10"/>
          </p:nvPr>
        </p:nvSpPr>
        <p:spPr>
          <a:xfrm>
            <a:off x="709930" y="495300"/>
            <a:ext cx="10769600" cy="1096010"/>
          </a:xfrm>
          <a:prstGeom prst="rect">
            <a:avLst/>
          </a:prstGeom>
          <a:noFill/>
          <a:ln w="0" cmpd="sng">
            <a:noFill/>
            <a:prstDash val="solid"/>
          </a:ln>
        </p:spPr>
        <p:txBody>
          <a:bodyPr vert="horz" lIns="0" tIns="69850" rIns="0" bIns="0" anchor="t">
            <a:normAutofit fontScale="95000"/>
          </a:bodyPr>
          <a:lstStyle/>
          <a:p>
            <a:pPr marL="45720" marR="0" indent="0" algn="r">
              <a:lnSpc>
                <a:spcPts val="4500"/>
              </a:lnSpc>
              <a:spcAft>
                <a:spcPts val="3595"/>
              </a:spcAft>
            </a:pPr>
            <a:r>
              <a:rPr lang="en-US" sz="4350" b="1" spc="85">
                <a:solidFill>
                  <a:srgbClr val="92D050"/>
                </a:solidFill>
                <a:latin typeface="Calibri" panose="02020603050405020304" pitchFamily="2"/>
              </a:rPr>
              <a:t>4 Ways to Speak Up </a:t>
            </a:r>
          </a:p>
        </p:txBody>
      </p:sp>
      <p:sp>
        <p:nvSpPr>
          <p:cNvPr id="231" name="Text Placeholder 230"/>
          <p:cNvSpPr>
            <a:spLocks noGrp="1"/>
          </p:cNvSpPr>
          <p:nvPr>
            <p:ph type="body" idx="10"/>
          </p:nvPr>
        </p:nvSpPr>
        <p:spPr>
          <a:xfrm>
            <a:off x="709930" y="1591310"/>
            <a:ext cx="10769600" cy="4149090"/>
          </a:xfrm>
          <a:prstGeom prst="rect">
            <a:avLst/>
          </a:prstGeom>
          <a:noFill/>
          <a:ln w="0" cmpd="sng">
            <a:noFill/>
            <a:prstDash val="solid"/>
          </a:ln>
        </p:spPr>
        <p:txBody>
          <a:bodyPr vert="horz" lIns="0" tIns="45720" rIns="0" bIns="0" anchor="t">
            <a:normAutofit fontScale="90000"/>
          </a:bodyPr>
          <a:lstStyle/>
          <a:p>
            <a:pPr marL="45720" marR="0" indent="457200" algn="l">
              <a:lnSpc>
                <a:spcPts val="3300"/>
              </a:lnSpc>
              <a:spcAft>
                <a:spcPts val="0"/>
              </a:spcAft>
              <a:buFont typeface="Calibri"/>
              <a:buAutoNum type="arabicPeriod"/>
            </a:pPr>
            <a:r>
              <a:rPr lang="en-US" sz="3200" spc="-10">
                <a:solidFill>
                  <a:srgbClr val="000000"/>
                </a:solidFill>
                <a:latin typeface="Calibri" panose="02020603050405020304" pitchFamily="2"/>
              </a:rPr>
              <a:t>Try to speak directly with the person involved </a:t>
            </a:r>
          </a:p>
          <a:p>
            <a:pPr marL="365760" marR="0" indent="0" algn="l">
              <a:lnSpc>
                <a:spcPts val="2800"/>
              </a:lnSpc>
              <a:spcBef>
                <a:spcPts val="605"/>
              </a:spcBef>
              <a:spcAft>
                <a:spcPts val="0"/>
              </a:spcAft>
              <a:tabLst>
                <a:tab pos="868680" algn="l"/>
              </a:tabLst>
            </a:pPr>
            <a:r>
              <a:rPr lang="en-US" sz="2400" spc="10">
                <a:solidFill>
                  <a:srgbClr val="000000"/>
                </a:solidFill>
                <a:latin typeface="Arial" panose="02020603050405020304" pitchFamily="2"/>
              </a:rPr>
              <a:t>– </a:t>
            </a:r>
            <a:r>
              <a:rPr lang="en-US" sz="2350" spc="10">
                <a:solidFill>
                  <a:srgbClr val="000000"/>
                </a:solidFill>
                <a:latin typeface="Calibri" panose="02020603050405020304" pitchFamily="2"/>
              </a:rPr>
              <a:t>You show the person the respect and dignity you would want if the situation </a:t>
            </a:r>
          </a:p>
          <a:p>
            <a:pPr marL="914400" marR="0" indent="0" algn="l">
              <a:lnSpc>
                <a:spcPts val="2400"/>
              </a:lnSpc>
              <a:spcBef>
                <a:spcPts val="0"/>
              </a:spcBef>
              <a:spcAft>
                <a:spcPts val="0"/>
              </a:spcAft>
            </a:pPr>
            <a:r>
              <a:rPr lang="en-US" sz="2350" spc="0">
                <a:solidFill>
                  <a:srgbClr val="000000"/>
                </a:solidFill>
                <a:latin typeface="Calibri" panose="02020603050405020304" pitchFamily="2"/>
              </a:rPr>
              <a:t>were reversed </a:t>
            </a:r>
          </a:p>
          <a:p>
            <a:pPr marL="365760" marR="0" indent="0" algn="l">
              <a:lnSpc>
                <a:spcPts val="2800"/>
              </a:lnSpc>
              <a:spcBef>
                <a:spcPts val="535"/>
              </a:spcBef>
              <a:spcAft>
                <a:spcPts val="0"/>
              </a:spcAft>
              <a:tabLst>
                <a:tab pos="868680" algn="l"/>
              </a:tabLst>
            </a:pPr>
            <a:r>
              <a:rPr lang="en-US" sz="2400" spc="15">
                <a:solidFill>
                  <a:srgbClr val="000000"/>
                </a:solidFill>
                <a:latin typeface="Arial" panose="02020603050405020304" pitchFamily="2"/>
              </a:rPr>
              <a:t>– </a:t>
            </a:r>
            <a:r>
              <a:rPr lang="en-US" sz="2350" spc="15">
                <a:solidFill>
                  <a:srgbClr val="000000"/>
                </a:solidFill>
                <a:latin typeface="Calibri" panose="02020603050405020304" pitchFamily="2"/>
              </a:rPr>
              <a:t>This also gives you a chance to check any assumptions you may be making </a:t>
            </a:r>
          </a:p>
          <a:p>
            <a:pPr marL="45720" marR="0" indent="457200" algn="l">
              <a:lnSpc>
                <a:spcPts val="3300"/>
              </a:lnSpc>
              <a:spcBef>
                <a:spcPts val="695"/>
              </a:spcBef>
              <a:spcAft>
                <a:spcPts val="0"/>
              </a:spcAft>
              <a:buFont typeface="Calibri"/>
              <a:buAutoNum type="arabicPeriod"/>
            </a:pPr>
            <a:r>
              <a:rPr lang="en-US" sz="3200" spc="-5">
                <a:solidFill>
                  <a:srgbClr val="000000"/>
                </a:solidFill>
                <a:latin typeface="Calibri" panose="02020603050405020304" pitchFamily="2"/>
              </a:rPr>
              <a:t>Speak to that person’s supervisor – or your own </a:t>
            </a:r>
          </a:p>
          <a:p>
            <a:pPr marL="45720" marR="0" indent="457200" algn="l">
              <a:lnSpc>
                <a:spcPts val="3300"/>
              </a:lnSpc>
              <a:spcBef>
                <a:spcPts val="960"/>
              </a:spcBef>
              <a:spcAft>
                <a:spcPts val="0"/>
              </a:spcAft>
              <a:buFont typeface="Calibri"/>
              <a:buAutoNum type="arabicPeriod"/>
            </a:pPr>
            <a:r>
              <a:rPr lang="en-US" sz="3200" spc="-5">
                <a:solidFill>
                  <a:srgbClr val="000000"/>
                </a:solidFill>
                <a:latin typeface="Calibri" panose="02020603050405020304" pitchFamily="2"/>
              </a:rPr>
              <a:t>Seek guidance from members of the Compliance, Legal </a:t>
            </a:r>
          </a:p>
          <a:p>
            <a:pPr marL="502920" marR="0" indent="0" algn="l">
              <a:lnSpc>
                <a:spcPts val="3200"/>
              </a:lnSpc>
              <a:spcBef>
                <a:spcPts val="195"/>
              </a:spcBef>
              <a:spcAft>
                <a:spcPts val="0"/>
              </a:spcAft>
            </a:pPr>
            <a:r>
              <a:rPr lang="en-US" sz="3200" spc="-10">
                <a:solidFill>
                  <a:srgbClr val="000000"/>
                </a:solidFill>
                <a:latin typeface="Calibri" panose="02020603050405020304" pitchFamily="2"/>
              </a:rPr>
              <a:t>and/or Human Resources teams </a:t>
            </a:r>
          </a:p>
          <a:p>
            <a:pPr marL="45720" marR="0" indent="457200" algn="l">
              <a:lnSpc>
                <a:spcPts val="3300"/>
              </a:lnSpc>
              <a:spcBef>
                <a:spcPts val="970"/>
              </a:spcBef>
              <a:spcAft>
                <a:spcPts val="0"/>
              </a:spcAft>
              <a:buFont typeface="Calibri"/>
              <a:buAutoNum type="arabicPeriod"/>
            </a:pPr>
            <a:r>
              <a:rPr lang="en-US" sz="3200" spc="0">
                <a:solidFill>
                  <a:srgbClr val="000000"/>
                </a:solidFill>
                <a:latin typeface="Calibri" panose="02020603050405020304" pitchFamily="2"/>
              </a:rPr>
              <a:t>Put your concern in </a:t>
            </a:r>
            <a:r>
              <a:rPr lang="en-US" sz="3150" b="1" spc="0">
                <a:solidFill>
                  <a:srgbClr val="000000"/>
                </a:solidFill>
                <a:latin typeface="Calibri" panose="02020603050405020304" pitchFamily="2"/>
              </a:rPr>
              <a:t>SafeSpot </a:t>
            </a:r>
            <a:r>
              <a:rPr lang="en-US" sz="3200" spc="0">
                <a:solidFill>
                  <a:srgbClr val="000000"/>
                </a:solidFill>
                <a:latin typeface="Calibri" panose="02020603050405020304" pitchFamily="2"/>
              </a:rPr>
              <a:t>(if available) or call or go online </a:t>
            </a:r>
          </a:p>
          <a:p>
            <a:pPr marL="502920" marR="0" indent="0" algn="l">
              <a:lnSpc>
                <a:spcPts val="3300"/>
              </a:lnSpc>
              <a:spcBef>
                <a:spcPts val="195"/>
              </a:spcBef>
              <a:spcAft>
                <a:spcPts val="475"/>
              </a:spcAft>
            </a:pPr>
            <a:r>
              <a:rPr lang="en-US" sz="3200" spc="5">
                <a:solidFill>
                  <a:srgbClr val="000000"/>
                </a:solidFill>
                <a:latin typeface="Calibri" panose="02020603050405020304" pitchFamily="2"/>
              </a:rPr>
              <a:t>to the </a:t>
            </a:r>
            <a:r>
              <a:rPr lang="en-US" sz="3150" b="1" spc="5">
                <a:solidFill>
                  <a:srgbClr val="000000"/>
                </a:solidFill>
                <a:latin typeface="Calibri" panose="02020603050405020304" pitchFamily="2"/>
              </a:rPr>
              <a:t>Compliance Hotline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idx="10"/>
          </p:nvPr>
        </p:nvSpPr>
        <p:spPr>
          <a:xfrm>
            <a:off x="977900" y="736600"/>
            <a:ext cx="8915400" cy="847725"/>
          </a:xfrm>
          <a:prstGeom prst="rect">
            <a:avLst/>
          </a:prstGeom>
          <a:noFill/>
          <a:ln w="0" cmpd="sng">
            <a:noFill/>
            <a:prstDash val="solid"/>
          </a:ln>
        </p:spPr>
        <p:txBody>
          <a:bodyPr vert="horz" lIns="0" tIns="0" rIns="0" bIns="0" anchor="t"/>
          <a:lstStyle/>
          <a:p>
            <a:pPr marL="0" marR="0" indent="0" algn="l">
              <a:lnSpc>
                <a:spcPts val="4100"/>
              </a:lnSpc>
              <a:spcAft>
                <a:spcPts val="2520"/>
              </a:spcAft>
            </a:pPr>
            <a:r>
              <a:rPr lang="en-US" sz="3300" spc="20">
                <a:solidFill>
                  <a:srgbClr val="92D050"/>
                </a:solidFill>
                <a:latin typeface="Tahoma" panose="02020603050405020304" pitchFamily="2"/>
              </a:rPr>
              <a:t>It's about trust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34" name="Text Placeholder 233"/>
          <p:cNvSpPr>
            <a:spLocks noGrp="1"/>
          </p:cNvSpPr>
          <p:nvPr>
            <p:ph type="body" idx="10"/>
          </p:nvPr>
        </p:nvSpPr>
        <p:spPr>
          <a:xfrm>
            <a:off x="396875" y="1603375"/>
            <a:ext cx="4923790" cy="369570"/>
          </a:xfrm>
          <a:prstGeom prst="rect">
            <a:avLst/>
          </a:prstGeom>
          <a:solidFill>
            <a:srgbClr val="E4EAEB"/>
          </a:solidFill>
          <a:ln w="0" cmpd="sng">
            <a:noFill/>
            <a:prstDash val="solid"/>
          </a:ln>
        </p:spPr>
        <p:txBody>
          <a:bodyPr vert="horz" lIns="0" tIns="0" rIns="0" bIns="0" anchor="t"/>
          <a:lstStyle/>
          <a:p>
            <a:pPr algn="l"/>
            <a:r>
              <a:rPr lang="en-US" sz="100"/>
              <a:t> </a:t>
            </a:r>
          </a:p>
        </p:txBody>
      </p:sp>
      <p:sp>
        <p:nvSpPr>
          <p:cNvPr id="235" name="Text Placeholder 234"/>
          <p:cNvSpPr>
            <a:spLocks noGrp="1"/>
          </p:cNvSpPr>
          <p:nvPr>
            <p:ph type="body" idx="10"/>
          </p:nvPr>
        </p:nvSpPr>
        <p:spPr>
          <a:xfrm>
            <a:off x="9059545" y="2947670"/>
            <a:ext cx="2334260" cy="1828165"/>
          </a:xfrm>
          <a:prstGeom prst="rect">
            <a:avLst/>
          </a:prstGeom>
          <a:solidFill>
            <a:srgbClr val="E4EAEB"/>
          </a:solidFill>
          <a:ln w="0" cmpd="sng">
            <a:noFill/>
            <a:prstDash val="solid"/>
          </a:ln>
        </p:spPr>
        <p:txBody>
          <a:bodyPr vert="horz" lIns="0" tIns="0" rIns="0" bIns="0" anchor="t"/>
          <a:lstStyle/>
          <a:p>
            <a:pPr algn="l"/>
            <a:r>
              <a:rPr lang="en-US" sz="100"/>
              <a:t> </a:t>
            </a:r>
          </a:p>
        </p:txBody>
      </p:sp>
      <p:sp>
        <p:nvSpPr>
          <p:cNvPr id="238" name="Text Placeholder 237"/>
          <p:cNvSpPr>
            <a:spLocks noGrp="1"/>
          </p:cNvSpPr>
          <p:nvPr>
            <p:ph type="body" idx="10"/>
          </p:nvPr>
        </p:nvSpPr>
        <p:spPr>
          <a:xfrm>
            <a:off x="9062720" y="2090420"/>
            <a:ext cx="2331085" cy="147320"/>
          </a:xfrm>
          <a:prstGeom prst="rect">
            <a:avLst/>
          </a:prstGeom>
          <a:solidFill>
            <a:srgbClr val="67BB26"/>
          </a:solidFill>
          <a:ln w="0" cmpd="sng">
            <a:noFill/>
            <a:prstDash val="solid"/>
          </a:ln>
        </p:spPr>
        <p:txBody>
          <a:bodyPr vert="horz" lIns="0" tIns="6350" rIns="0" bIns="0" anchor="t"/>
          <a:lstStyle/>
          <a:p>
            <a:pPr marL="45720" marR="0" indent="0" algn="l">
              <a:lnSpc>
                <a:spcPts val="800"/>
              </a:lnSpc>
              <a:spcAft>
                <a:spcPts val="215"/>
              </a:spcAft>
            </a:pPr>
            <a:r>
              <a:rPr lang="en-US" sz="600" spc="100">
                <a:solidFill>
                  <a:srgbClr val="FFFFFF"/>
                </a:solidFill>
                <a:latin typeface="Verdana" panose="02020603050405020304" pitchFamily="2"/>
              </a:rPr>
              <a:t>What's New </a:t>
            </a:r>
          </a:p>
        </p:txBody>
      </p:sp>
      <p:sp>
        <p:nvSpPr>
          <p:cNvPr id="239" name="Text Placeholder 238"/>
          <p:cNvSpPr>
            <a:spLocks noGrp="1"/>
          </p:cNvSpPr>
          <p:nvPr>
            <p:ph type="body" idx="10"/>
          </p:nvPr>
        </p:nvSpPr>
        <p:spPr>
          <a:xfrm>
            <a:off x="992505" y="742950"/>
            <a:ext cx="1480185" cy="192405"/>
          </a:xfrm>
          <a:prstGeom prst="rect">
            <a:avLst/>
          </a:prstGeom>
          <a:solidFill>
            <a:srgbClr val="B8CDCC"/>
          </a:solidFill>
          <a:ln w="0" cmpd="sng">
            <a:noFill/>
            <a:prstDash val="solid"/>
          </a:ln>
        </p:spPr>
        <p:txBody>
          <a:bodyPr vert="horz" lIns="0" tIns="0" rIns="0" bIns="0" anchor="t"/>
          <a:lstStyle/>
          <a:p>
            <a:pPr marL="0" marR="0" indent="0" algn="l">
              <a:lnSpc>
                <a:spcPts val="1500"/>
              </a:lnSpc>
              <a:spcAft>
                <a:spcPts val="0"/>
              </a:spcAft>
            </a:pPr>
            <a:r>
              <a:rPr lang="en-US" sz="1600" b="1" spc="-60">
                <a:solidFill>
                  <a:srgbClr val="5D5B5E"/>
                </a:solidFill>
                <a:latin typeface="Verdana" panose="02020603050405020304" pitchFamily="2"/>
              </a:rPr>
              <a:t>Lahey Health </a:t>
            </a:r>
          </a:p>
        </p:txBody>
      </p:sp>
      <p:sp>
        <p:nvSpPr>
          <p:cNvPr id="240" name="Text Placeholder 239"/>
          <p:cNvSpPr>
            <a:spLocks noGrp="1"/>
          </p:cNvSpPr>
          <p:nvPr>
            <p:ph type="body" idx="10"/>
          </p:nvPr>
        </p:nvSpPr>
        <p:spPr>
          <a:xfrm>
            <a:off x="1275080" y="938530"/>
            <a:ext cx="4140200" cy="360680"/>
          </a:xfrm>
          <a:prstGeom prst="rect">
            <a:avLst/>
          </a:prstGeom>
          <a:solidFill>
            <a:srgbClr val="67BB26"/>
          </a:solidFill>
          <a:ln w="0" cmpd="sng">
            <a:noFill/>
            <a:prstDash val="solid"/>
          </a:ln>
        </p:spPr>
        <p:txBody>
          <a:bodyPr vert="horz" lIns="0" tIns="0" rIns="0" bIns="0" anchor="t"/>
          <a:lstStyle/>
          <a:p>
            <a:pPr marL="0" marR="0" indent="0" algn="l">
              <a:lnSpc>
                <a:spcPts val="2800"/>
              </a:lnSpc>
              <a:spcAft>
                <a:spcPts val="10"/>
              </a:spcAft>
            </a:pPr>
            <a:r>
              <a:rPr lang="en-US" sz="2450" b="1" spc="-30">
                <a:solidFill>
                  <a:srgbClr val="FFFFFF"/>
                </a:solidFill>
                <a:latin typeface="Verdana" panose="02020603050405020304" pitchFamily="2"/>
              </a:rPr>
              <a:t>orporate </a:t>
            </a:r>
            <a:r>
              <a:rPr lang="en-US" sz="2450" b="1" spc="0">
                <a:solidFill>
                  <a:srgbClr val="FFFFFF"/>
                </a:solidFill>
                <a:latin typeface="Verdana" panose="02020603050405020304" pitchFamily="2"/>
              </a:rPr>
              <a:t>Compliant </a:t>
            </a:r>
          </a:p>
        </p:txBody>
      </p:sp>
      <p:sp>
        <p:nvSpPr>
          <p:cNvPr id="243" name="Text Placeholder 242"/>
          <p:cNvSpPr>
            <a:spLocks noGrp="1"/>
          </p:cNvSpPr>
          <p:nvPr>
            <p:ph type="body" idx="10"/>
          </p:nvPr>
        </p:nvSpPr>
        <p:spPr>
          <a:xfrm>
            <a:off x="7571105" y="977265"/>
            <a:ext cx="1792605" cy="96520"/>
          </a:xfrm>
          <a:prstGeom prst="rect">
            <a:avLst/>
          </a:prstGeom>
          <a:solidFill>
            <a:srgbClr val="E4EAEB"/>
          </a:solidFill>
          <a:ln w="0" cmpd="sng">
            <a:noFill/>
            <a:prstDash val="solid"/>
          </a:ln>
        </p:spPr>
        <p:txBody>
          <a:bodyPr vert="horz" lIns="0" tIns="0" rIns="0" bIns="0" anchor="t"/>
          <a:lstStyle/>
          <a:p>
            <a:pPr marL="0" marR="0" indent="0" algn="l">
              <a:lnSpc>
                <a:spcPts val="700"/>
              </a:lnSpc>
              <a:spcAft>
                <a:spcPts val="0"/>
              </a:spcAft>
            </a:pPr>
            <a:r>
              <a:rPr lang="en-US" sz="800" spc="70">
                <a:solidFill>
                  <a:srgbClr val="000000"/>
                </a:solidFill>
                <a:latin typeface="Arial" panose="02020603050405020304" pitchFamily="2"/>
              </a:rPr>
              <a:t>Corporate Compliance</a:t>
            </a:r>
            <a:r>
              <a:rPr lang="en-US" sz="100" spc="70">
                <a:solidFill>
                  <a:srgbClr val="5D5B5E"/>
                </a:solidFill>
                <a:latin typeface="Arial" panose="02020603050405020304" pitchFamily="2"/>
              </a:rPr>
              <a:t> </a:t>
            </a:r>
            <a:r>
              <a:rPr lang="en-US" sz="800" spc="70">
                <a:solidFill>
                  <a:srgbClr val="5D5B5E"/>
                </a:solidFill>
                <a:latin typeface="Arial" panose="02020603050405020304" pitchFamily="2"/>
              </a:rPr>
              <a:t>► Home </a:t>
            </a:r>
          </a:p>
        </p:txBody>
      </p:sp>
      <p:sp>
        <p:nvSpPr>
          <p:cNvPr id="244" name="Text Placeholder 243"/>
          <p:cNvSpPr>
            <a:spLocks noGrp="1"/>
          </p:cNvSpPr>
          <p:nvPr>
            <p:ph type="body" idx="10"/>
          </p:nvPr>
        </p:nvSpPr>
        <p:spPr>
          <a:xfrm>
            <a:off x="5320665" y="1615440"/>
            <a:ext cx="1140460" cy="261620"/>
          </a:xfrm>
          <a:prstGeom prst="rect">
            <a:avLst/>
          </a:prstGeom>
          <a:solidFill>
            <a:srgbClr val="67BB26"/>
          </a:solidFill>
          <a:ln w="0" cmpd="sng">
            <a:noFill/>
            <a:prstDash val="solid"/>
          </a:ln>
        </p:spPr>
        <p:txBody>
          <a:bodyPr vert="horz" lIns="0" tIns="18415" rIns="0" bIns="0" anchor="t"/>
          <a:lstStyle/>
          <a:p>
            <a:pPr marL="45720" marR="0" indent="0" algn="l">
              <a:lnSpc>
                <a:spcPts val="900"/>
              </a:lnSpc>
              <a:spcAft>
                <a:spcPts val="665"/>
              </a:spcAft>
            </a:pPr>
            <a:r>
              <a:rPr lang="en-US" sz="800" b="1" spc="-40">
                <a:solidFill>
                  <a:srgbClr val="FFFFFF"/>
                </a:solidFill>
                <a:latin typeface="Verdana" panose="02020603050405020304" pitchFamily="2"/>
              </a:rPr>
              <a:t>Lessons Learned </a:t>
            </a:r>
          </a:p>
        </p:txBody>
      </p:sp>
      <p:sp>
        <p:nvSpPr>
          <p:cNvPr id="245" name="Text Placeholder 244"/>
          <p:cNvSpPr>
            <a:spLocks noGrp="1"/>
          </p:cNvSpPr>
          <p:nvPr>
            <p:ph type="body" idx="10"/>
          </p:nvPr>
        </p:nvSpPr>
        <p:spPr>
          <a:xfrm>
            <a:off x="6548120" y="1615440"/>
            <a:ext cx="1151890" cy="252730"/>
          </a:xfrm>
          <a:prstGeom prst="rect">
            <a:avLst/>
          </a:prstGeom>
          <a:solidFill>
            <a:srgbClr val="67BB26"/>
          </a:solidFill>
          <a:ln w="0" cmpd="sng">
            <a:noFill/>
            <a:prstDash val="solid"/>
          </a:ln>
        </p:spPr>
        <p:txBody>
          <a:bodyPr vert="horz" lIns="0" tIns="20955" rIns="0" bIns="0" anchor="t"/>
          <a:lstStyle/>
          <a:p>
            <a:pPr marL="45720" marR="0" indent="0" algn="l">
              <a:lnSpc>
                <a:spcPts val="800"/>
              </a:lnSpc>
              <a:spcAft>
                <a:spcPts val="30"/>
              </a:spcAft>
            </a:pPr>
            <a:r>
              <a:rPr lang="en-US" sz="800" b="1" spc="0">
                <a:solidFill>
                  <a:srgbClr val="FFFFFF"/>
                </a:solidFill>
                <a:latin typeface="Verdana" panose="02020603050405020304" pitchFamily="2"/>
              </a:rPr>
              <a:t>PoNcies and </a:t>
            </a:r>
            <a:r>
              <a:t/>
            </a:r>
            <a:br/>
            <a:r>
              <a:rPr lang="en-US" sz="800" b="1" spc="0">
                <a:solidFill>
                  <a:srgbClr val="FFFFFF"/>
                </a:solidFill>
                <a:latin typeface="Verdana" panose="02020603050405020304" pitchFamily="2"/>
              </a:rPr>
              <a:t>Notices </a:t>
            </a:r>
          </a:p>
        </p:txBody>
      </p:sp>
      <p:sp>
        <p:nvSpPr>
          <p:cNvPr id="246" name="Text Placeholder 245"/>
          <p:cNvSpPr>
            <a:spLocks noGrp="1"/>
          </p:cNvSpPr>
          <p:nvPr>
            <p:ph type="body" idx="10"/>
          </p:nvPr>
        </p:nvSpPr>
        <p:spPr>
          <a:xfrm>
            <a:off x="7775575" y="1615440"/>
            <a:ext cx="1151890" cy="258445"/>
          </a:xfrm>
          <a:prstGeom prst="rect">
            <a:avLst/>
          </a:prstGeom>
          <a:solidFill>
            <a:srgbClr val="67BB26"/>
          </a:solidFill>
          <a:ln w="0" cmpd="sng">
            <a:noFill/>
            <a:prstDash val="solid"/>
          </a:ln>
        </p:spPr>
        <p:txBody>
          <a:bodyPr vert="horz" lIns="0" tIns="18415" rIns="0" bIns="0" anchor="t"/>
          <a:lstStyle/>
          <a:p>
            <a:pPr marL="0" marR="0" indent="0" algn="l">
              <a:lnSpc>
                <a:spcPts val="900"/>
              </a:lnSpc>
              <a:spcAft>
                <a:spcPts val="950"/>
              </a:spcAft>
            </a:pPr>
            <a:r>
              <a:rPr lang="en-US" sz="800" b="1" spc="110">
                <a:solidFill>
                  <a:srgbClr val="FFFFFF"/>
                </a:solidFill>
                <a:latin typeface="Verdana" panose="02020603050405020304" pitchFamily="2"/>
              </a:rPr>
              <a:t>FAQs </a:t>
            </a:r>
          </a:p>
        </p:txBody>
      </p:sp>
      <p:sp>
        <p:nvSpPr>
          <p:cNvPr id="247" name="Text Placeholder 246"/>
          <p:cNvSpPr>
            <a:spLocks noGrp="1"/>
          </p:cNvSpPr>
          <p:nvPr>
            <p:ph type="body" idx="10"/>
          </p:nvPr>
        </p:nvSpPr>
        <p:spPr>
          <a:xfrm>
            <a:off x="9011920" y="1615440"/>
            <a:ext cx="1143000" cy="261620"/>
          </a:xfrm>
          <a:prstGeom prst="rect">
            <a:avLst/>
          </a:prstGeom>
          <a:solidFill>
            <a:srgbClr val="67BB26"/>
          </a:solidFill>
          <a:ln w="0" cmpd="sng">
            <a:noFill/>
            <a:prstDash val="solid"/>
          </a:ln>
        </p:spPr>
        <p:txBody>
          <a:bodyPr vert="horz" lIns="0" tIns="15240" rIns="0" bIns="0" anchor="t"/>
          <a:lstStyle/>
          <a:p>
            <a:pPr marL="45720" marR="0" indent="0" algn="l">
              <a:lnSpc>
                <a:spcPts val="900"/>
              </a:lnSpc>
              <a:spcAft>
                <a:spcPts val="950"/>
              </a:spcAft>
            </a:pPr>
            <a:r>
              <a:rPr lang="en-US" sz="800" b="1" spc="-20">
                <a:solidFill>
                  <a:srgbClr val="FFFFFF"/>
                </a:solidFill>
                <a:latin typeface="Verdana" panose="02020603050405020304" pitchFamily="2"/>
              </a:rPr>
              <a:t>Resource library </a:t>
            </a:r>
          </a:p>
        </p:txBody>
      </p:sp>
      <p:sp>
        <p:nvSpPr>
          <p:cNvPr id="248" name="Text Placeholder 247"/>
          <p:cNvSpPr>
            <a:spLocks noGrp="1"/>
          </p:cNvSpPr>
          <p:nvPr>
            <p:ph type="body" idx="10"/>
          </p:nvPr>
        </p:nvSpPr>
        <p:spPr>
          <a:xfrm>
            <a:off x="427355" y="1603375"/>
            <a:ext cx="1160780" cy="273685"/>
          </a:xfrm>
          <a:prstGeom prst="rect">
            <a:avLst/>
          </a:prstGeom>
          <a:solidFill>
            <a:srgbClr val="67BB26"/>
          </a:solidFill>
          <a:ln w="0" cmpd="sng">
            <a:noFill/>
            <a:prstDash val="solid"/>
          </a:ln>
        </p:spPr>
        <p:txBody>
          <a:bodyPr vert="horz" lIns="0" tIns="6985" rIns="0" bIns="0" anchor="t"/>
          <a:lstStyle/>
          <a:p>
            <a:pPr marL="0" marR="0" indent="0" algn="l">
              <a:lnSpc>
                <a:spcPts val="900"/>
              </a:lnSpc>
              <a:spcAft>
                <a:spcPts val="145"/>
              </a:spcAft>
            </a:pPr>
            <a:r>
              <a:rPr lang="en-US" sz="800" b="1" spc="114">
                <a:solidFill>
                  <a:srgbClr val="FFFFFF"/>
                </a:solidFill>
                <a:latin typeface="Verdana" panose="02020603050405020304" pitchFamily="2"/>
              </a:rPr>
              <a:t>mite CompNance </a:t>
            </a:r>
          </a:p>
        </p:txBody>
      </p:sp>
      <p:sp>
        <p:nvSpPr>
          <p:cNvPr id="249" name="Text Placeholder 248"/>
          <p:cNvSpPr>
            <a:spLocks noGrp="1"/>
          </p:cNvSpPr>
          <p:nvPr>
            <p:ph type="body" idx="10"/>
          </p:nvPr>
        </p:nvSpPr>
        <p:spPr>
          <a:xfrm>
            <a:off x="1627505" y="1603375"/>
            <a:ext cx="1155065" cy="273685"/>
          </a:xfrm>
          <a:prstGeom prst="rect">
            <a:avLst/>
          </a:prstGeom>
          <a:solidFill>
            <a:srgbClr val="67BB26"/>
          </a:solidFill>
          <a:ln w="0" cmpd="sng">
            <a:noFill/>
            <a:prstDash val="solid"/>
          </a:ln>
        </p:spPr>
        <p:txBody>
          <a:bodyPr vert="horz" lIns="0" tIns="27305" rIns="0" bIns="0" anchor="t"/>
          <a:lstStyle/>
          <a:p>
            <a:pPr marL="0" marR="0" indent="0" algn="l">
              <a:lnSpc>
                <a:spcPts val="900"/>
              </a:lnSpc>
              <a:spcAft>
                <a:spcPts val="975"/>
              </a:spcAft>
            </a:pPr>
            <a:r>
              <a:rPr lang="en-US" sz="800" b="1" spc="90">
                <a:solidFill>
                  <a:srgbClr val="FFFFFF"/>
                </a:solidFill>
                <a:latin typeface="Verdana" panose="02020603050405020304" pitchFamily="2"/>
              </a:rPr>
              <a:t>About </a:t>
            </a:r>
          </a:p>
        </p:txBody>
      </p:sp>
      <p:sp>
        <p:nvSpPr>
          <p:cNvPr id="250" name="Text Placeholder 249"/>
          <p:cNvSpPr>
            <a:spLocks noGrp="1"/>
          </p:cNvSpPr>
          <p:nvPr>
            <p:ph type="body" idx="10"/>
          </p:nvPr>
        </p:nvSpPr>
        <p:spPr>
          <a:xfrm>
            <a:off x="2863215" y="1603375"/>
            <a:ext cx="1143000" cy="273685"/>
          </a:xfrm>
          <a:prstGeom prst="rect">
            <a:avLst/>
          </a:prstGeom>
          <a:solidFill>
            <a:srgbClr val="67BB26"/>
          </a:solidFill>
          <a:ln w="0" cmpd="sng">
            <a:noFill/>
            <a:prstDash val="solid"/>
          </a:ln>
        </p:spPr>
        <p:txBody>
          <a:bodyPr vert="horz" lIns="0" tIns="28575" rIns="0" bIns="0" anchor="t"/>
          <a:lstStyle/>
          <a:p>
            <a:pPr marL="45720" marR="0" indent="0" algn="l">
              <a:lnSpc>
                <a:spcPts val="900"/>
              </a:lnSpc>
              <a:spcAft>
                <a:spcPts val="1040"/>
              </a:spcAft>
            </a:pPr>
            <a:r>
              <a:rPr lang="en-US" sz="800" b="1" spc="-30">
                <a:solidFill>
                  <a:srgbClr val="FFFFFF"/>
                </a:solidFill>
                <a:latin typeface="Verdana" panose="02020603050405020304" pitchFamily="2"/>
              </a:rPr>
              <a:t>Code of Conduct </a:t>
            </a:r>
          </a:p>
        </p:txBody>
      </p:sp>
      <p:sp>
        <p:nvSpPr>
          <p:cNvPr id="251" name="Text Placeholder 250"/>
          <p:cNvSpPr>
            <a:spLocks noGrp="1"/>
          </p:cNvSpPr>
          <p:nvPr>
            <p:ph type="body" idx="10"/>
          </p:nvPr>
        </p:nvSpPr>
        <p:spPr>
          <a:xfrm>
            <a:off x="562610" y="2254885"/>
            <a:ext cx="8305800" cy="3499485"/>
          </a:xfrm>
          <a:prstGeom prst="rect">
            <a:avLst/>
          </a:prstGeom>
          <a:noFill/>
          <a:ln w="0" cmpd="sng">
            <a:noFill/>
            <a:prstDash val="solid"/>
          </a:ln>
        </p:spPr>
        <p:txBody>
          <a:bodyPr vert="horz" lIns="0" tIns="0" rIns="0" bIns="0" anchor="t"/>
          <a:lstStyle/>
          <a:p>
            <a:pPr marL="0" marR="0" indent="0" algn="l">
              <a:lnSpc>
                <a:spcPts val="1200"/>
              </a:lnSpc>
              <a:spcAft>
                <a:spcPts val="0"/>
              </a:spcAft>
            </a:pPr>
            <a:r>
              <a:rPr lang="en-US" sz="1000" b="1" spc="95">
                <a:solidFill>
                  <a:srgbClr val="5D5B5E"/>
                </a:solidFill>
                <a:latin typeface="Verdana" panose="02020603050405020304" pitchFamily="2"/>
              </a:rPr>
              <a:t>Corporate Compliance at Lahey Health </a:t>
            </a:r>
          </a:p>
          <a:p>
            <a:pPr marL="0" marR="0" indent="0" algn="l">
              <a:lnSpc>
                <a:spcPts val="1200"/>
              </a:lnSpc>
              <a:spcBef>
                <a:spcPts val="495"/>
              </a:spcBef>
              <a:spcAft>
                <a:spcPts val="0"/>
              </a:spcAft>
            </a:pPr>
            <a:r>
              <a:rPr lang="en-US" sz="1000" b="1" spc="105">
                <a:solidFill>
                  <a:srgbClr val="63B726"/>
                </a:solidFill>
                <a:latin typeface="Verdana" panose="02020603050405020304" pitchFamily="2"/>
              </a:rPr>
              <a:t>'welcome </a:t>
            </a:r>
            <a:r>
              <a:rPr lang="en-US" sz="800" b="1" spc="105">
                <a:solidFill>
                  <a:srgbClr val="63B726"/>
                </a:solidFill>
                <a:latin typeface="Bookman Old Style" panose="02020603050405020304" pitchFamily="1"/>
              </a:rPr>
              <a:t>to the Corporate Compliance Home Page! </a:t>
            </a:r>
          </a:p>
          <a:p>
            <a:pPr marL="0" marR="0" indent="0" algn="just">
              <a:lnSpc>
                <a:spcPts val="800"/>
              </a:lnSpc>
              <a:spcBef>
                <a:spcPts val="620"/>
              </a:spcBef>
              <a:spcAft>
                <a:spcPts val="0"/>
              </a:spcAft>
            </a:pPr>
            <a:r>
              <a:rPr lang="en-US" sz="800" spc="0">
                <a:solidFill>
                  <a:srgbClr val="5D5B5E"/>
                </a:solidFill>
                <a:latin typeface="Bookman Old Style" panose="02020603050405020304" pitchFamily="1"/>
              </a:rPr>
              <a:t>This is your</a:t>
            </a:r>
            <a:r>
              <a:rPr lang="en-US" sz="800" spc="0">
                <a:solidFill>
                  <a:srgbClr val="000000"/>
                </a:solidFill>
                <a:latin typeface="Bookman Old Style" panose="02020603050405020304" pitchFamily="1"/>
              </a:rPr>
              <a:t> 'one-stop shop" for everything you need</a:t>
            </a:r>
            <a:r>
              <a:rPr lang="en-US" sz="800" spc="0">
                <a:solidFill>
                  <a:srgbClr val="5D5B5E"/>
                </a:solidFill>
                <a:latin typeface="Bookman Old Style" panose="02020603050405020304" pitchFamily="1"/>
              </a:rPr>
              <a:t> to</a:t>
            </a:r>
            <a:r>
              <a:rPr lang="en-US" sz="800" spc="0">
                <a:solidFill>
                  <a:srgbClr val="000000"/>
                </a:solidFill>
                <a:latin typeface="Bookman Old Style" panose="02020603050405020304" pitchFamily="1"/>
              </a:rPr>
              <a:t> know</a:t>
            </a:r>
            <a:r>
              <a:rPr lang="en-US" sz="800" spc="0">
                <a:solidFill>
                  <a:srgbClr val="5D5B5E"/>
                </a:solidFill>
                <a:latin typeface="Bookman Old Style" panose="02020603050405020304" pitchFamily="1"/>
              </a:rPr>
              <a:t> about</a:t>
            </a:r>
            <a:r>
              <a:rPr lang="en-US" sz="800" spc="0">
                <a:solidFill>
                  <a:srgbClr val="000000"/>
                </a:solidFill>
                <a:latin typeface="Bookman Old Style" panose="02020603050405020304" pitchFamily="1"/>
              </a:rPr>
              <a:t> the basics of the Lahey</a:t>
            </a:r>
            <a:r>
              <a:rPr lang="en-US" sz="800" spc="0">
                <a:solidFill>
                  <a:srgbClr val="5D5B5E"/>
                </a:solidFill>
                <a:latin typeface="Bookman Old Style" panose="02020603050405020304" pitchFamily="1"/>
              </a:rPr>
              <a:t> Health</a:t>
            </a:r>
            <a:r>
              <a:rPr lang="en-US" sz="800" spc="0">
                <a:solidFill>
                  <a:srgbClr val="000000"/>
                </a:solidFill>
                <a:latin typeface="Bookman Old Style" panose="02020603050405020304" pitchFamily="1"/>
              </a:rPr>
              <a:t> Corporate Compliance Program. Regardless of where you sit in the organization, this is</a:t>
            </a:r>
            <a:r>
              <a:rPr lang="en-US" sz="800" spc="0">
                <a:solidFill>
                  <a:srgbClr val="5D5B5E"/>
                </a:solidFill>
                <a:latin typeface="Bookman Old Style" panose="02020603050405020304" pitchFamily="1"/>
              </a:rPr>
              <a:t> the</a:t>
            </a:r>
            <a:r>
              <a:rPr lang="en-US" sz="800" spc="0">
                <a:solidFill>
                  <a:srgbClr val="000000"/>
                </a:solidFill>
                <a:latin typeface="Bookman Old Style" panose="02020603050405020304" pitchFamily="1"/>
              </a:rPr>
              <a:t> place</a:t>
            </a:r>
            <a:r>
              <a:rPr lang="en-US" sz="800" spc="0">
                <a:solidFill>
                  <a:srgbClr val="5D5B5E"/>
                </a:solidFill>
                <a:latin typeface="Bookman Old Style" panose="02020603050405020304" pitchFamily="1"/>
              </a:rPr>
              <a:t> to</a:t>
            </a:r>
            <a:r>
              <a:rPr lang="en-US" sz="800" spc="0">
                <a:solidFill>
                  <a:srgbClr val="000000"/>
                </a:solidFill>
                <a:latin typeface="Bookman Old Style" panose="02020603050405020304" pitchFamily="1"/>
              </a:rPr>
              <a:t> visit for Compliance information. </a:t>
            </a:r>
          </a:p>
          <a:p>
            <a:pPr marL="0" marR="0" indent="0" algn="l">
              <a:lnSpc>
                <a:spcPts val="900"/>
              </a:lnSpc>
              <a:spcBef>
                <a:spcPts val="815"/>
              </a:spcBef>
              <a:spcAft>
                <a:spcPts val="0"/>
              </a:spcAft>
            </a:pPr>
            <a:r>
              <a:rPr lang="en-US" sz="800" spc="0">
                <a:solidFill>
                  <a:srgbClr val="000000"/>
                </a:solidFill>
                <a:latin typeface="Bookman Old Style" panose="02020603050405020304" pitchFamily="1"/>
              </a:rPr>
              <a:t>On this site you will find: </a:t>
            </a:r>
          </a:p>
          <a:p>
            <a:pPr marL="548640" marR="0" indent="320040" algn="l">
              <a:lnSpc>
                <a:spcPts val="1000"/>
              </a:lnSpc>
              <a:spcBef>
                <a:spcPts val="585"/>
              </a:spcBef>
              <a:spcAft>
                <a:spcPts val="0"/>
              </a:spcAft>
              <a:buFont typeface="Bookman Old Style"/>
              <a:buChar char="·"/>
            </a:pPr>
            <a:r>
              <a:rPr lang="en-US" sz="800" spc="5">
                <a:solidFill>
                  <a:srgbClr val="000000"/>
                </a:solidFill>
                <a:latin typeface="Bookman Old Style" panose="02020603050405020304" pitchFamily="1"/>
              </a:rPr>
              <a:t>An</a:t>
            </a:r>
            <a:r>
              <a:rPr lang="en-US" sz="800" spc="5">
                <a:solidFill>
                  <a:srgbClr val="5D5B5E"/>
                </a:solidFill>
                <a:latin typeface="Bookman Old Style" panose="02020603050405020304" pitchFamily="1"/>
              </a:rPr>
              <a:t> overview</a:t>
            </a:r>
            <a:r>
              <a:rPr lang="en-US" sz="800" spc="5">
                <a:solidFill>
                  <a:srgbClr val="000000"/>
                </a:solidFill>
                <a:latin typeface="Bookman Old Style" panose="02020603050405020304" pitchFamily="1"/>
              </a:rPr>
              <a:t> of the Compliance Program structure </a:t>
            </a:r>
          </a:p>
          <a:p>
            <a:pPr marL="548640" marR="0" indent="320040" algn="l">
              <a:lnSpc>
                <a:spcPts val="1000"/>
              </a:lnSpc>
              <a:spcBef>
                <a:spcPts val="725"/>
              </a:spcBef>
              <a:spcAft>
                <a:spcPts val="0"/>
              </a:spcAft>
              <a:buFont typeface="Bookman Old Style"/>
              <a:buChar char="·"/>
            </a:pPr>
            <a:r>
              <a:rPr lang="en-US" sz="800" spc="5">
                <a:solidFill>
                  <a:srgbClr val="5D5B5E"/>
                </a:solidFill>
                <a:latin typeface="Bookman Old Style" panose="02020603050405020304" pitchFamily="1"/>
              </a:rPr>
              <a:t>Contact</a:t>
            </a:r>
            <a:r>
              <a:rPr lang="en-US" sz="800" spc="5">
                <a:solidFill>
                  <a:srgbClr val="000000"/>
                </a:solidFill>
                <a:latin typeface="Bookman Old Style" panose="02020603050405020304" pitchFamily="1"/>
              </a:rPr>
              <a:t> information for members of the Compliance team </a:t>
            </a:r>
          </a:p>
          <a:p>
            <a:pPr marL="548640" marR="0" indent="320040" algn="l">
              <a:lnSpc>
                <a:spcPts val="1000"/>
              </a:lnSpc>
              <a:spcBef>
                <a:spcPts val="725"/>
              </a:spcBef>
              <a:spcAft>
                <a:spcPts val="0"/>
              </a:spcAft>
              <a:buFont typeface="Bookman Old Style"/>
              <a:buChar char="·"/>
            </a:pPr>
            <a:r>
              <a:rPr lang="en-US" sz="800" spc="20">
                <a:solidFill>
                  <a:srgbClr val="000000"/>
                </a:solidFill>
                <a:latin typeface="Bookman Old Style" panose="02020603050405020304" pitchFamily="1"/>
              </a:rPr>
              <a:t>Specifics about the Lahey Health</a:t>
            </a:r>
            <a:r>
              <a:rPr lang="en-US" sz="800" spc="20">
                <a:solidFill>
                  <a:srgbClr val="63B726"/>
                </a:solidFill>
                <a:latin typeface="Bookman Old Style" panose="02020603050405020304" pitchFamily="1"/>
              </a:rPr>
              <a:t> Code of Conduct </a:t>
            </a:r>
          </a:p>
          <a:p>
            <a:pPr marL="548640" marR="0" indent="320040" algn="l">
              <a:lnSpc>
                <a:spcPts val="1000"/>
              </a:lnSpc>
              <a:spcBef>
                <a:spcPts val="725"/>
              </a:spcBef>
              <a:spcAft>
                <a:spcPts val="0"/>
              </a:spcAft>
              <a:buFont typeface="Arial"/>
              <a:buChar char="·"/>
            </a:pPr>
            <a:r>
              <a:rPr lang="en-US" sz="800" u="sng" spc="0">
                <a:solidFill>
                  <a:srgbClr val="5D5B5E"/>
                </a:solidFill>
                <a:latin typeface="Arial" panose="02020603050405020304" pitchFamily="2"/>
              </a:rPr>
              <a:t>"T </a:t>
            </a:r>
            <a:r>
              <a:rPr lang="en-US" sz="800" u="sng" spc="0" baseline="30000">
                <a:solidFill>
                  <a:srgbClr val="5D5B5E"/>
                </a:solidFill>
                <a:latin typeface="Arial" panose="02020603050405020304" pitchFamily="2"/>
              </a:rPr>
              <a:t>,</a:t>
            </a:r>
            <a:r>
              <a:rPr lang="en-US" sz="800" u="sng" spc="0">
                <a:solidFill>
                  <a:srgbClr val="5D5B5E"/>
                </a:solidFill>
                <a:latin typeface="Arial" panose="02020603050405020304" pitchFamily="2"/>
              </a:rPr>
              <a:t>,</a:t>
            </a:r>
            <a:r>
              <a:rPr lang="en-US" sz="800" u="sng" spc="0">
                <a:solidFill>
                  <a:srgbClr val="5D5B5E"/>
                </a:solidFill>
                <a:latin typeface="Bookman Old Style" panose="02020603050405020304" pitchFamily="1"/>
              </a:rPr>
              <a:t>sons</a:t>
            </a:r>
            <a:r>
              <a:rPr lang="en-US" sz="800" spc="0">
                <a:solidFill>
                  <a:srgbClr val="5D5B5E"/>
                </a:solidFill>
                <a:latin typeface="Bookman Old Style" panose="02020603050405020304" pitchFamily="1"/>
              </a:rPr>
              <a:t> Learned" by</a:t>
            </a:r>
            <a:r>
              <a:rPr lang="en-US" sz="800" spc="0">
                <a:solidFill>
                  <a:srgbClr val="000000"/>
                </a:solidFill>
                <a:latin typeface="Bookman Old Style" panose="02020603050405020304" pitchFamily="1"/>
              </a:rPr>
              <a:t> those who got compliance wrong the first time around </a:t>
            </a:r>
          </a:p>
          <a:p>
            <a:pPr marL="548640" marR="0" indent="320040" algn="l">
              <a:lnSpc>
                <a:spcPts val="1000"/>
              </a:lnSpc>
              <a:spcBef>
                <a:spcPts val="690"/>
              </a:spcBef>
              <a:spcAft>
                <a:spcPts val="0"/>
              </a:spcAft>
              <a:buFont typeface="Bookman Old Style"/>
              <a:buChar char="·"/>
            </a:pPr>
            <a:r>
              <a:rPr lang="en-US" sz="800" spc="45">
                <a:solidFill>
                  <a:srgbClr val="000000"/>
                </a:solidFill>
                <a:latin typeface="Bookman Old Style" panose="02020603050405020304" pitchFamily="1"/>
              </a:rPr>
              <a:t>Access to</a:t>
            </a:r>
            <a:r>
              <a:rPr lang="en-US" sz="800" spc="45">
                <a:solidFill>
                  <a:srgbClr val="63B726"/>
                </a:solidFill>
                <a:latin typeface="Bookman Old Style" panose="02020603050405020304" pitchFamily="1"/>
              </a:rPr>
              <a:t> Lahey Health Compliance policies </a:t>
            </a:r>
          </a:p>
          <a:p>
            <a:pPr marL="548640" marR="0" indent="320040" algn="l">
              <a:lnSpc>
                <a:spcPts val="1000"/>
              </a:lnSpc>
              <a:spcBef>
                <a:spcPts val="725"/>
              </a:spcBef>
              <a:spcAft>
                <a:spcPts val="0"/>
              </a:spcAft>
              <a:buFont typeface="Bookman Old Style"/>
              <a:buChar char="·"/>
            </a:pPr>
            <a:r>
              <a:rPr lang="en-US" sz="800" spc="0">
                <a:solidFill>
                  <a:srgbClr val="000000"/>
                </a:solidFill>
                <a:latin typeface="Bookman Old Style" panose="02020603050405020304" pitchFamily="1"/>
              </a:rPr>
              <a:t>Guidance on</a:t>
            </a:r>
            <a:r>
              <a:rPr lang="en-US" sz="800" spc="0">
                <a:solidFill>
                  <a:srgbClr val="5D5B5E"/>
                </a:solidFill>
                <a:latin typeface="Bookman Old Style" panose="02020603050405020304" pitchFamily="1"/>
              </a:rPr>
              <a:t> how to speak up</a:t>
            </a:r>
            <a:r>
              <a:rPr lang="en-US" sz="800" spc="0">
                <a:solidFill>
                  <a:srgbClr val="000000"/>
                </a:solidFill>
                <a:latin typeface="Bookman Old Style" panose="02020603050405020304" pitchFamily="1"/>
              </a:rPr>
              <a:t> with Compliance concerns or questions </a:t>
            </a:r>
          </a:p>
          <a:p>
            <a:pPr marL="548640" marR="0" indent="320040" algn="l">
              <a:lnSpc>
                <a:spcPts val="900"/>
              </a:lnSpc>
              <a:spcBef>
                <a:spcPts val="850"/>
              </a:spcBef>
              <a:spcAft>
                <a:spcPts val="0"/>
              </a:spcAft>
              <a:buFont typeface="Bookman Old Style"/>
              <a:buChar char="·"/>
            </a:pPr>
            <a:r>
              <a:rPr lang="en-US" sz="800" spc="0">
                <a:solidFill>
                  <a:srgbClr val="000000"/>
                </a:solidFill>
                <a:latin typeface="Bookman Old Style" panose="02020603050405020304" pitchFamily="1"/>
              </a:rPr>
              <a:t>Other helpful and interesting information about the world of Compliance in the </a:t>
            </a:r>
            <a:r>
              <a:t/>
            </a:r>
            <a:br/>
            <a:r>
              <a:rPr lang="en-US" sz="800" spc="0">
                <a:solidFill>
                  <a:srgbClr val="000000"/>
                </a:solidFill>
                <a:latin typeface="Bookman Old Style" panose="02020603050405020304" pitchFamily="1"/>
              </a:rPr>
              <a:t>health care industry </a:t>
            </a:r>
          </a:p>
          <a:p>
            <a:pPr marL="0" marR="0" indent="0" algn="just">
              <a:lnSpc>
                <a:spcPts val="900"/>
              </a:lnSpc>
              <a:spcBef>
                <a:spcPts val="660"/>
              </a:spcBef>
              <a:spcAft>
                <a:spcPts val="0"/>
              </a:spcAft>
            </a:pPr>
            <a:r>
              <a:rPr lang="en-US" sz="800" spc="0">
                <a:solidFill>
                  <a:srgbClr val="000000"/>
                </a:solidFill>
                <a:latin typeface="Bookman Old Style" panose="02020603050405020304" pitchFamily="1"/>
              </a:rPr>
              <a:t>The materials we post are designed to</a:t>
            </a:r>
            <a:r>
              <a:rPr lang="en-US" sz="800" spc="0">
                <a:solidFill>
                  <a:srgbClr val="5D5B5E"/>
                </a:solidFill>
                <a:latin typeface="Bookman Old Style" panose="02020603050405020304" pitchFamily="1"/>
              </a:rPr>
              <a:t> be</a:t>
            </a:r>
            <a:r>
              <a:rPr lang="en-US" sz="800" spc="0">
                <a:solidFill>
                  <a:srgbClr val="000000"/>
                </a:solidFill>
                <a:latin typeface="Bookman Old Style" panose="02020603050405020304" pitchFamily="1"/>
              </a:rPr>
              <a:t> of practical use for you and will be updated frequently. So enjoy browsing, but remember</a:t>
            </a:r>
            <a:r>
              <a:rPr lang="en-US" sz="800" spc="0">
                <a:solidFill>
                  <a:srgbClr val="5D5B5E"/>
                </a:solidFill>
                <a:latin typeface="Bookman Old Style" panose="02020603050405020304" pitchFamily="1"/>
              </a:rPr>
              <a:t> to</a:t>
            </a:r>
            <a:r>
              <a:rPr lang="en-US" sz="800" spc="0">
                <a:solidFill>
                  <a:srgbClr val="000000"/>
                </a:solidFill>
                <a:latin typeface="Bookman Old Style" panose="02020603050405020304" pitchFamily="1"/>
              </a:rPr>
              <a:t> check back from time to time to see what we have added or changed. </a:t>
            </a:r>
          </a:p>
          <a:p>
            <a:pPr marL="0" marR="0" indent="0" algn="l">
              <a:lnSpc>
                <a:spcPts val="900"/>
              </a:lnSpc>
              <a:spcBef>
                <a:spcPts val="670"/>
              </a:spcBef>
              <a:spcAft>
                <a:spcPts val="3985"/>
              </a:spcAft>
            </a:pPr>
            <a:r>
              <a:rPr lang="en-US" sz="800" spc="15">
                <a:solidFill>
                  <a:srgbClr val="000000"/>
                </a:solidFill>
                <a:latin typeface="Bookman Old Style" panose="02020603050405020304" pitchFamily="1"/>
              </a:rPr>
              <a:t>We are also eager for suggestions and feedback—just email</a:t>
            </a:r>
            <a:r>
              <a:rPr lang="en-US" sz="800" b="1" spc="15">
                <a:solidFill>
                  <a:srgbClr val="63B726"/>
                </a:solidFill>
                <a:latin typeface="Bookman Old Style" panose="02020603050405020304" pitchFamily="1"/>
              </a:rPr>
              <a:t> anyone </a:t>
            </a:r>
            <a:r>
              <a:rPr lang="en-US" sz="800" spc="15">
                <a:solidFill>
                  <a:srgbClr val="63B726"/>
                </a:solidFill>
                <a:latin typeface="Bookman Old Style" panose="02020603050405020304" pitchFamily="1"/>
              </a:rPr>
              <a:t>on the team. </a:t>
            </a:r>
          </a:p>
        </p:txBody>
      </p:sp>
      <p:sp>
        <p:nvSpPr>
          <p:cNvPr id="252" name="Text Placeholder 251"/>
          <p:cNvSpPr>
            <a:spLocks noGrp="1"/>
          </p:cNvSpPr>
          <p:nvPr>
            <p:ph type="body" idx="10"/>
          </p:nvPr>
        </p:nvSpPr>
        <p:spPr>
          <a:xfrm>
            <a:off x="9059545" y="2268220"/>
            <a:ext cx="2334260" cy="679450"/>
          </a:xfrm>
          <a:prstGeom prst="rect">
            <a:avLst/>
          </a:prstGeom>
          <a:noFill/>
          <a:ln w="0" cmpd="sng">
            <a:noFill/>
            <a:prstDash val="solid"/>
          </a:ln>
        </p:spPr>
        <p:txBody>
          <a:bodyPr vert="horz" lIns="0" tIns="5080" rIns="0" bIns="0" anchor="t"/>
          <a:lstStyle/>
          <a:p>
            <a:pPr marL="45720" marR="0" indent="0" algn="l">
              <a:lnSpc>
                <a:spcPts val="900"/>
              </a:lnSpc>
              <a:spcAft>
                <a:spcPts val="0"/>
              </a:spcAft>
            </a:pPr>
            <a:r>
              <a:rPr lang="en-US" sz="800" b="1" spc="45">
                <a:solidFill>
                  <a:srgbClr val="5D5B5E"/>
                </a:solidFill>
                <a:latin typeface="Bookman Old Style" panose="02020603050405020304" pitchFamily="1"/>
              </a:rPr>
              <a:t>Welcome to the new Corporate Compliance website! </a:t>
            </a:r>
          </a:p>
          <a:p>
            <a:pPr marL="45720" marR="91440" indent="0" algn="just">
              <a:lnSpc>
                <a:spcPts val="800"/>
              </a:lnSpc>
              <a:spcBef>
                <a:spcPts val="15"/>
              </a:spcBef>
              <a:spcAft>
                <a:spcPts val="1905"/>
              </a:spcAft>
            </a:pPr>
            <a:r>
              <a:rPr lang="en-US" sz="600" spc="40">
                <a:solidFill>
                  <a:srgbClr val="5D5B5E"/>
                </a:solidFill>
                <a:latin typeface="Verdana" panose="02020603050405020304" pitchFamily="2"/>
              </a:rPr>
              <a:t>Questions? Check out the FAQs:</a:t>
            </a:r>
            <a:r>
              <a:rPr lang="en-US" sz="600" spc="40">
                <a:solidFill>
                  <a:srgbClr val="7CBF4C"/>
                </a:solidFill>
                <a:latin typeface="Verdana" panose="02020603050405020304" pitchFamily="2"/>
              </a:rPr>
              <a:t> Chd&lt; here to view</a:t>
            </a:r>
            <a:r>
              <a:rPr lang="en-US" sz="600" spc="40">
                <a:solidFill>
                  <a:srgbClr val="987677"/>
                </a:solidFill>
                <a:latin typeface="Verdana" panose="02020603050405020304" pitchFamily="2"/>
              </a:rPr>
              <a:t> . </a:t>
            </a:r>
          </a:p>
        </p:txBody>
      </p:sp>
      <p:sp>
        <p:nvSpPr>
          <p:cNvPr id="255" name="Text Placeholder 254"/>
          <p:cNvSpPr>
            <a:spLocks noGrp="1"/>
          </p:cNvSpPr>
          <p:nvPr>
            <p:ph type="body" idx="10"/>
          </p:nvPr>
        </p:nvSpPr>
        <p:spPr>
          <a:xfrm>
            <a:off x="9902190" y="3693795"/>
            <a:ext cx="1172845" cy="225425"/>
          </a:xfrm>
          <a:prstGeom prst="rect">
            <a:avLst/>
          </a:prstGeom>
          <a:solidFill>
            <a:srgbClr val="66BD4A"/>
          </a:solidFill>
          <a:ln w="0" cmpd="sng">
            <a:noFill/>
            <a:prstDash val="solid"/>
          </a:ln>
        </p:spPr>
        <p:txBody>
          <a:bodyPr vert="horz" lIns="0" tIns="0" rIns="0" bIns="0" anchor="t"/>
          <a:lstStyle/>
          <a:p>
            <a:pPr marL="0" marR="0" indent="0" algn="l">
              <a:lnSpc>
                <a:spcPts val="900"/>
              </a:lnSpc>
              <a:spcAft>
                <a:spcPts val="0"/>
              </a:spcAft>
            </a:pPr>
            <a:r>
              <a:rPr lang="en-US" sz="800" b="1" spc="0">
                <a:solidFill>
                  <a:srgbClr val="FFFFFF"/>
                </a:solidFill>
                <a:latin typeface="Verdana" panose="02020603050405020304" pitchFamily="2"/>
              </a:rPr>
              <a:t>Compliance will be there when you do. </a:t>
            </a:r>
          </a:p>
        </p:txBody>
      </p:sp>
      <p:sp>
        <p:nvSpPr>
          <p:cNvPr id="256" name="Text Placeholder 255"/>
          <p:cNvSpPr>
            <a:spLocks noGrp="1"/>
          </p:cNvSpPr>
          <p:nvPr>
            <p:ph type="body" idx="10"/>
          </p:nvPr>
        </p:nvSpPr>
        <p:spPr>
          <a:xfrm>
            <a:off x="9059545" y="4232275"/>
            <a:ext cx="2334260" cy="532130"/>
          </a:xfrm>
          <a:prstGeom prst="rect">
            <a:avLst/>
          </a:prstGeom>
          <a:noFill/>
          <a:ln w="0" cmpd="sng">
            <a:noFill/>
            <a:prstDash val="solid"/>
          </a:ln>
        </p:spPr>
        <p:txBody>
          <a:bodyPr vert="horz" lIns="0" tIns="5715" rIns="0" bIns="0" anchor="t"/>
          <a:lstStyle/>
          <a:p>
            <a:pPr marL="0" marR="0" indent="0" algn="ctr">
              <a:lnSpc>
                <a:spcPts val="900"/>
              </a:lnSpc>
              <a:spcAft>
                <a:spcPts val="0"/>
              </a:spcAft>
            </a:pPr>
            <a:r>
              <a:rPr lang="en-US" sz="800" b="1" spc="140">
                <a:solidFill>
                  <a:srgbClr val="000000"/>
                </a:solidFill>
                <a:latin typeface="Verdana" panose="02020603050405020304" pitchFamily="2"/>
              </a:rPr>
              <a:t>COMPLIANCE HOTLINE: </a:t>
            </a:r>
          </a:p>
          <a:p>
            <a:pPr marL="0" marR="0" indent="0" algn="ctr">
              <a:lnSpc>
                <a:spcPts val="900"/>
              </a:lnSpc>
              <a:spcBef>
                <a:spcPts val="255"/>
              </a:spcBef>
              <a:spcAft>
                <a:spcPts val="0"/>
              </a:spcAft>
            </a:pPr>
            <a:r>
              <a:rPr lang="en-US" sz="800" b="1" spc="55">
                <a:solidFill>
                  <a:srgbClr val="000000"/>
                </a:solidFill>
                <a:latin typeface="Bookman Old Style" panose="02020603050405020304" pitchFamily="1"/>
              </a:rPr>
              <a:t>1.855.392.5782 </a:t>
            </a:r>
          </a:p>
          <a:p>
            <a:pPr marL="137160" marR="0" indent="0" algn="l">
              <a:lnSpc>
                <a:spcPts val="900"/>
              </a:lnSpc>
              <a:spcBef>
                <a:spcPts val="245"/>
              </a:spcBef>
              <a:spcAft>
                <a:spcPts val="920"/>
              </a:spcAft>
            </a:pPr>
            <a:r>
              <a:rPr lang="en-US" sz="800" b="1" u="sng" spc="130">
                <a:solidFill>
                  <a:srgbClr val="0000FF"/>
                </a:solidFill>
                <a:latin typeface="Bookman Old Style" panose="02020603050405020304" pitchFamily="1"/>
              </a:rPr>
              <a:t>LaheyHealth.EthicsPoint.com</a:t>
            </a:r>
            <a:r>
              <a:rPr lang="en-US" sz="100" b="1" spc="130">
                <a:solidFill>
                  <a:srgbClr val="000000"/>
                </a:solidFill>
                <a:latin typeface="Bookman Old Style" panose="02020603050405020304" pitchFamily="1"/>
              </a:rPr>
              <a:t> </a:t>
            </a:r>
          </a:p>
        </p:txBody>
      </p:sp>
      <p:sp>
        <p:nvSpPr>
          <p:cNvPr id="257" name="Text Placeholder 256"/>
          <p:cNvSpPr>
            <a:spLocks noGrp="1"/>
          </p:cNvSpPr>
          <p:nvPr>
            <p:ph type="body" idx="10"/>
          </p:nvPr>
        </p:nvSpPr>
        <p:spPr>
          <a:xfrm>
            <a:off x="847725" y="5754370"/>
            <a:ext cx="10769600" cy="443230"/>
          </a:xfrm>
          <a:prstGeom prst="rect">
            <a:avLst/>
          </a:prstGeom>
          <a:noFill/>
          <a:ln w="0" cmpd="sng">
            <a:noFill/>
            <a:prstDash val="solid"/>
          </a:ln>
        </p:spPr>
        <p:txBody>
          <a:bodyPr vert="horz" lIns="0" tIns="0" rIns="0" bIns="0" anchor="t">
            <a:normAutofit fontScale="80000"/>
          </a:bodyPr>
          <a:lstStyle/>
          <a:p>
            <a:pPr marL="0" marR="0" indent="0" algn="ctr">
              <a:lnSpc>
                <a:spcPts val="3400"/>
              </a:lnSpc>
              <a:spcAft>
                <a:spcPts val="45"/>
              </a:spcAft>
            </a:pPr>
            <a:r>
              <a:rPr lang="en-US" sz="2750" b="1" spc="10">
                <a:solidFill>
                  <a:srgbClr val="000000"/>
                </a:solidFill>
                <a:latin typeface="Verdana" panose="02020603050405020304" pitchFamily="2"/>
              </a:rPr>
              <a:t>Resources — there's a page for that!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74" name="Text Placeholder 273"/>
          <p:cNvSpPr>
            <a:spLocks noGrp="1"/>
          </p:cNvSpPr>
          <p:nvPr>
            <p:ph type="body" idx="10"/>
          </p:nvPr>
        </p:nvSpPr>
        <p:spPr>
          <a:xfrm>
            <a:off x="702310" y="508000"/>
            <a:ext cx="10791190" cy="856615"/>
          </a:xfrm>
          <a:prstGeom prst="rect">
            <a:avLst/>
          </a:prstGeom>
          <a:noFill/>
          <a:ln w="0" cmpd="sng">
            <a:noFill/>
            <a:prstDash val="solid"/>
          </a:ln>
        </p:spPr>
        <p:txBody>
          <a:bodyPr vert="horz" lIns="0" tIns="58420" rIns="0" bIns="0" anchor="t"/>
          <a:lstStyle/>
          <a:p>
            <a:pPr marL="0" marR="0" indent="0" algn="l">
              <a:lnSpc>
                <a:spcPts val="4500"/>
              </a:lnSpc>
              <a:spcAft>
                <a:spcPts val="1795"/>
              </a:spcAft>
            </a:pPr>
            <a:r>
              <a:rPr lang="en-US" sz="4300" spc="20">
                <a:solidFill>
                  <a:srgbClr val="000000"/>
                </a:solidFill>
                <a:latin typeface="Calibri" panose="02020603050405020304" pitchFamily="2"/>
              </a:rPr>
              <a:t>Your Speaking Up is also protected </a:t>
            </a:r>
          </a:p>
        </p:txBody>
      </p:sp>
      <p:sp>
        <p:nvSpPr>
          <p:cNvPr id="275" name="Text Placeholder 274"/>
          <p:cNvSpPr>
            <a:spLocks noGrp="1"/>
          </p:cNvSpPr>
          <p:nvPr>
            <p:ph type="body" idx="10"/>
          </p:nvPr>
        </p:nvSpPr>
        <p:spPr>
          <a:xfrm>
            <a:off x="702310" y="1364615"/>
            <a:ext cx="10791190" cy="4413885"/>
          </a:xfrm>
          <a:prstGeom prst="rect">
            <a:avLst/>
          </a:prstGeom>
          <a:noFill/>
          <a:ln w="0" cmpd="sng">
            <a:noFill/>
            <a:prstDash val="solid"/>
          </a:ln>
        </p:spPr>
        <p:txBody>
          <a:bodyPr vert="horz" lIns="0" tIns="187960" rIns="0" bIns="0" anchor="t"/>
          <a:lstStyle/>
          <a:p>
            <a:pPr marL="0" marR="0" indent="365760" algn="l">
              <a:lnSpc>
                <a:spcPts val="2900"/>
              </a:lnSpc>
              <a:spcAft>
                <a:spcPts val="0"/>
              </a:spcAft>
              <a:buFont typeface="Calibri"/>
              <a:buChar char="·"/>
            </a:pPr>
            <a:r>
              <a:rPr lang="en-US" sz="2650" b="1" spc="-5">
                <a:solidFill>
                  <a:srgbClr val="92D050"/>
                </a:solidFill>
                <a:latin typeface="Calibri" panose="02020603050405020304" pitchFamily="2"/>
              </a:rPr>
              <a:t>By Lahey</a:t>
            </a:r>
            <a:r>
              <a:rPr lang="en-US" sz="2700" spc="-5">
                <a:solidFill>
                  <a:srgbClr val="000000"/>
                </a:solidFill>
                <a:latin typeface="Calibri" panose="02020603050405020304" pitchFamily="2"/>
              </a:rPr>
              <a:t> – “Lahey Health will not tolerate retaliation of any kind – not </a:t>
            </a:r>
          </a:p>
          <a:p>
            <a:pPr marL="365760" marR="0" indent="0" algn="l">
              <a:lnSpc>
                <a:spcPts val="2800"/>
              </a:lnSpc>
              <a:spcBef>
                <a:spcPts val="175"/>
              </a:spcBef>
              <a:spcAft>
                <a:spcPts val="0"/>
              </a:spcAft>
            </a:pPr>
            <a:r>
              <a:rPr lang="en-US" sz="2700" spc="-10">
                <a:solidFill>
                  <a:srgbClr val="000000"/>
                </a:solidFill>
                <a:latin typeface="Calibri" panose="02020603050405020304" pitchFamily="2"/>
              </a:rPr>
              <a:t>even in the form of a cold shoulder - against a person who reports a </a:t>
            </a:r>
          </a:p>
          <a:p>
            <a:pPr marL="365760" marR="0" indent="0" algn="l">
              <a:lnSpc>
                <a:spcPts val="2800"/>
              </a:lnSpc>
              <a:spcBef>
                <a:spcPts val="130"/>
              </a:spcBef>
              <a:spcAft>
                <a:spcPts val="0"/>
              </a:spcAft>
            </a:pPr>
            <a:r>
              <a:rPr lang="en-US" sz="2700" spc="-5">
                <a:solidFill>
                  <a:srgbClr val="000000"/>
                </a:solidFill>
                <a:latin typeface="Calibri" panose="02020603050405020304" pitchFamily="2"/>
              </a:rPr>
              <a:t>concern in good faith.” </a:t>
            </a:r>
            <a:r>
              <a:rPr lang="en-US" sz="2150" spc="-5">
                <a:solidFill>
                  <a:srgbClr val="000000"/>
                </a:solidFill>
                <a:latin typeface="Calibri" panose="02020603050405020304" pitchFamily="2"/>
              </a:rPr>
              <a:t>(Code of Conduct) </a:t>
            </a:r>
          </a:p>
          <a:p>
            <a:pPr marL="0" marR="0" indent="365760" algn="l">
              <a:lnSpc>
                <a:spcPts val="2900"/>
              </a:lnSpc>
              <a:spcBef>
                <a:spcPts val="1860"/>
              </a:spcBef>
              <a:spcAft>
                <a:spcPts val="0"/>
              </a:spcAft>
              <a:buFont typeface="Calibri"/>
              <a:buChar char="·"/>
            </a:pPr>
            <a:r>
              <a:rPr lang="en-US" sz="2700" spc="5">
                <a:solidFill>
                  <a:srgbClr val="000000"/>
                </a:solidFill>
                <a:latin typeface="Calibri" panose="02020603050405020304" pitchFamily="2"/>
              </a:rPr>
              <a:t>By</a:t>
            </a:r>
            <a:r>
              <a:rPr lang="en-US" sz="2650" b="1" spc="5">
                <a:solidFill>
                  <a:srgbClr val="92D050"/>
                </a:solidFill>
                <a:latin typeface="Calibri" panose="02020603050405020304" pitchFamily="2"/>
              </a:rPr>
              <a:t> Compliance, Legal Services and HR colleagues</a:t>
            </a:r>
            <a:r>
              <a:rPr lang="en-US" sz="2700" spc="5">
                <a:solidFill>
                  <a:srgbClr val="000000"/>
                </a:solidFill>
                <a:latin typeface="Calibri" panose="02020603050405020304" pitchFamily="2"/>
              </a:rPr>
              <a:t> – whose job it is to </a:t>
            </a:r>
          </a:p>
          <a:p>
            <a:pPr marL="365760" marR="0" indent="0" algn="l">
              <a:lnSpc>
                <a:spcPts val="2800"/>
              </a:lnSpc>
              <a:spcBef>
                <a:spcPts val="130"/>
              </a:spcBef>
              <a:spcAft>
                <a:spcPts val="0"/>
              </a:spcAft>
            </a:pPr>
            <a:r>
              <a:rPr lang="en-US" sz="2700" spc="-10">
                <a:solidFill>
                  <a:srgbClr val="000000"/>
                </a:solidFill>
                <a:latin typeface="Calibri" panose="02020603050405020304" pitchFamily="2"/>
              </a:rPr>
              <a:t>create a safe outlet for those speaking up and follow-up when they do. </a:t>
            </a:r>
          </a:p>
          <a:p>
            <a:pPr marL="0" marR="0" indent="365760" algn="l">
              <a:lnSpc>
                <a:spcPts val="2900"/>
              </a:lnSpc>
              <a:spcBef>
                <a:spcPts val="1860"/>
              </a:spcBef>
              <a:spcAft>
                <a:spcPts val="0"/>
              </a:spcAft>
              <a:buFont typeface="Calibri"/>
              <a:buChar char="·"/>
            </a:pPr>
            <a:r>
              <a:rPr lang="en-US" sz="2700" spc="0">
                <a:solidFill>
                  <a:srgbClr val="000000"/>
                </a:solidFill>
                <a:latin typeface="Calibri" panose="02020603050405020304" pitchFamily="2"/>
              </a:rPr>
              <a:t>By the</a:t>
            </a:r>
            <a:r>
              <a:rPr lang="en-US" sz="2650" b="1" spc="0">
                <a:solidFill>
                  <a:srgbClr val="92D050"/>
                </a:solidFill>
                <a:latin typeface="Calibri" panose="02020603050405020304" pitchFamily="2"/>
              </a:rPr>
              <a:t> State of Massachusetts *</a:t>
            </a:r>
            <a:r>
              <a:rPr lang="en-US" sz="2700" spc="0">
                <a:solidFill>
                  <a:srgbClr val="000000"/>
                </a:solidFill>
                <a:latin typeface="Calibri" panose="02020603050405020304" pitchFamily="2"/>
              </a:rPr>
              <a:t> – in laws against retaliation </a:t>
            </a:r>
          </a:p>
          <a:p>
            <a:pPr marL="0" marR="0" indent="365760" algn="l">
              <a:lnSpc>
                <a:spcPts val="2900"/>
              </a:lnSpc>
              <a:spcBef>
                <a:spcPts val="1835"/>
              </a:spcBef>
              <a:spcAft>
                <a:spcPts val="0"/>
              </a:spcAft>
              <a:buFont typeface="Calibri"/>
              <a:buChar char="·"/>
            </a:pPr>
            <a:r>
              <a:rPr lang="en-US" sz="2700" spc="-5">
                <a:solidFill>
                  <a:srgbClr val="000000"/>
                </a:solidFill>
                <a:latin typeface="Calibri" panose="02020603050405020304" pitchFamily="2"/>
              </a:rPr>
              <a:t>By the</a:t>
            </a:r>
            <a:r>
              <a:rPr lang="en-US" sz="2650" b="1" spc="-5">
                <a:solidFill>
                  <a:srgbClr val="92D050"/>
                </a:solidFill>
                <a:latin typeface="Calibri" panose="02020603050405020304" pitchFamily="2"/>
              </a:rPr>
              <a:t> federal government *</a:t>
            </a:r>
            <a:r>
              <a:rPr lang="en-US" sz="2700" spc="-5">
                <a:solidFill>
                  <a:srgbClr val="000000"/>
                </a:solidFill>
                <a:latin typeface="Calibri" panose="02020603050405020304" pitchFamily="2"/>
              </a:rPr>
              <a:t> – which also has laws against retaliation </a:t>
            </a:r>
          </a:p>
          <a:p>
            <a:pPr marL="0" marR="0" indent="0" algn="r">
              <a:lnSpc>
                <a:spcPts val="2800"/>
              </a:lnSpc>
              <a:spcBef>
                <a:spcPts val="2000"/>
              </a:spcBef>
              <a:spcAft>
                <a:spcPts val="0"/>
              </a:spcAft>
            </a:pPr>
            <a:r>
              <a:rPr lang="en-US" sz="2700" spc="-5">
                <a:solidFill>
                  <a:srgbClr val="0066FF"/>
                </a:solidFill>
                <a:latin typeface="Calibri" panose="02020603050405020304" pitchFamily="2"/>
              </a:rPr>
              <a:t>* </a:t>
            </a:r>
            <a:r>
              <a:rPr lang="en-US" sz="1900" spc="-5">
                <a:solidFill>
                  <a:srgbClr val="0066FF"/>
                </a:solidFill>
                <a:latin typeface="Calibri" panose="02020603050405020304" pitchFamily="2"/>
              </a:rPr>
              <a:t>Learn more about these laws on the Compliance Intranet site: </a:t>
            </a:r>
          </a:p>
          <a:p>
            <a:pPr marL="0" marR="0" indent="0" algn="r">
              <a:lnSpc>
                <a:spcPts val="1900"/>
              </a:lnSpc>
              <a:spcBef>
                <a:spcPts val="185"/>
              </a:spcBef>
              <a:spcAft>
                <a:spcPts val="360"/>
              </a:spcAft>
            </a:pPr>
            <a:r>
              <a:rPr lang="en-US" sz="1900" u="sng" spc="0">
                <a:solidFill>
                  <a:srgbClr val="0000FF"/>
                </a:solidFill>
                <a:latin typeface="Calibri" panose="02020603050405020304" pitchFamily="2"/>
              </a:rPr>
              <a:t>http://massshare/sites/corp comp/Pages/Policies.aspx</a:t>
            </a:r>
            <a:r>
              <a:rPr lang="en-US" sz="100" spc="0">
                <a:solidFill>
                  <a:srgbClr val="0000FF"/>
                </a:solidFill>
                <a:latin typeface="Calibri" panose="02020603050405020304" pitchFamily="2"/>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78" name="Text Placeholder 277"/>
          <p:cNvSpPr>
            <a:spLocks noGrp="1"/>
          </p:cNvSpPr>
          <p:nvPr>
            <p:ph type="body" idx="10"/>
          </p:nvPr>
        </p:nvSpPr>
        <p:spPr>
          <a:xfrm>
            <a:off x="1527175" y="546100"/>
            <a:ext cx="10058400" cy="4123690"/>
          </a:xfrm>
          <a:prstGeom prst="rect">
            <a:avLst/>
          </a:prstGeom>
          <a:noFill/>
          <a:ln w="0" cmpd="sng">
            <a:noFill/>
            <a:prstDash val="solid"/>
          </a:ln>
        </p:spPr>
        <p:txBody>
          <a:bodyPr vert="horz" lIns="0" tIns="48895" rIns="0" bIns="0" anchor="t"/>
          <a:lstStyle/>
          <a:p>
            <a:pPr marL="868680" marR="0" indent="0" algn="just">
              <a:lnSpc>
                <a:spcPts val="4000"/>
              </a:lnSpc>
              <a:spcAft>
                <a:spcPts val="0"/>
              </a:spcAft>
            </a:pPr>
            <a:r>
              <a:rPr lang="en-US" sz="3900" spc="25">
                <a:solidFill>
                  <a:srgbClr val="92D050"/>
                </a:solidFill>
                <a:latin typeface="Calibri" panose="02020603050405020304" pitchFamily="2"/>
              </a:rPr>
              <a:t>Lahey Leaders – you have an additional duty </a:t>
            </a:r>
          </a:p>
          <a:p>
            <a:pPr marL="0" marR="0" indent="0" algn="just">
              <a:lnSpc>
                <a:spcPts val="5300"/>
              </a:lnSpc>
              <a:spcBef>
                <a:spcPts val="2405"/>
              </a:spcBef>
              <a:spcAft>
                <a:spcPts val="0"/>
              </a:spcAft>
            </a:pPr>
            <a:r>
              <a:rPr lang="en-US" sz="4300" spc="15">
                <a:solidFill>
                  <a:srgbClr val="000000"/>
                </a:solidFill>
                <a:latin typeface="Calibri" panose="02020603050405020304" pitchFamily="2"/>
              </a:rPr>
              <a:t>“Urge others to raise concerns of illegal, </a:t>
            </a:r>
          </a:p>
          <a:p>
            <a:pPr marL="0" marR="0" indent="0" algn="just">
              <a:lnSpc>
                <a:spcPts val="5300"/>
              </a:lnSpc>
              <a:spcBef>
                <a:spcPts val="0"/>
              </a:spcBef>
              <a:spcAft>
                <a:spcPts val="0"/>
              </a:spcAft>
            </a:pPr>
            <a:r>
              <a:rPr lang="en-US" sz="4300" spc="25">
                <a:solidFill>
                  <a:srgbClr val="000000"/>
                </a:solidFill>
                <a:latin typeface="Calibri" panose="02020603050405020304" pitchFamily="2"/>
              </a:rPr>
              <a:t>unethical or other improper conduct, and </a:t>
            </a:r>
          </a:p>
          <a:p>
            <a:pPr marL="0" marR="0" indent="0" algn="just">
              <a:lnSpc>
                <a:spcPts val="5300"/>
              </a:lnSpc>
              <a:spcBef>
                <a:spcPts val="0"/>
              </a:spcBef>
              <a:spcAft>
                <a:spcPts val="0"/>
              </a:spcAft>
            </a:pPr>
            <a:r>
              <a:rPr lang="en-US" sz="4300" spc="15">
                <a:solidFill>
                  <a:srgbClr val="000000"/>
                </a:solidFill>
                <a:latin typeface="Calibri" panose="02020603050405020304" pitchFamily="2"/>
              </a:rPr>
              <a:t>protect those that do so from retaliation in </a:t>
            </a:r>
          </a:p>
          <a:p>
            <a:pPr marL="0" marR="0" indent="0" algn="just">
              <a:lnSpc>
                <a:spcPts val="5300"/>
              </a:lnSpc>
              <a:spcBef>
                <a:spcPts val="0"/>
              </a:spcBef>
              <a:spcAft>
                <a:spcPts val="4460"/>
              </a:spcAft>
            </a:pPr>
            <a:r>
              <a:rPr lang="en-US" sz="4300" spc="-45">
                <a:solidFill>
                  <a:srgbClr val="000000"/>
                </a:solidFill>
                <a:latin typeface="Calibri" panose="02020603050405020304" pitchFamily="2"/>
              </a:rPr>
              <a:t>any form.”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83" name="Text Placeholder 282"/>
          <p:cNvSpPr>
            <a:spLocks noGrp="1"/>
          </p:cNvSpPr>
          <p:nvPr>
            <p:ph type="body" idx="10"/>
          </p:nvPr>
        </p:nvSpPr>
        <p:spPr>
          <a:xfrm>
            <a:off x="2145665" y="2019300"/>
            <a:ext cx="7772400" cy="2355850"/>
          </a:xfrm>
          <a:prstGeom prst="rect">
            <a:avLst/>
          </a:prstGeom>
          <a:noFill/>
          <a:ln w="0" cmpd="sng">
            <a:noFill/>
            <a:prstDash val="solid"/>
          </a:ln>
        </p:spPr>
        <p:txBody>
          <a:bodyPr vert="horz" lIns="0" tIns="12700" rIns="0" bIns="0" anchor="t"/>
          <a:lstStyle/>
          <a:p>
            <a:pPr marL="0" marR="0" indent="0" algn="l">
              <a:lnSpc>
                <a:spcPts val="5300"/>
              </a:lnSpc>
              <a:spcAft>
                <a:spcPts val="0"/>
              </a:spcAft>
            </a:pPr>
            <a:r>
              <a:rPr lang="en-US" sz="4350" b="1" spc="0">
                <a:solidFill>
                  <a:srgbClr val="000000"/>
                </a:solidFill>
                <a:latin typeface="Calibri" panose="02020603050405020304" pitchFamily="2"/>
              </a:rPr>
              <a:t>Speaking Up </a:t>
            </a:r>
          </a:p>
          <a:p>
            <a:pPr marL="0" marR="0" indent="0" algn="l">
              <a:lnSpc>
                <a:spcPts val="2800"/>
              </a:lnSpc>
              <a:spcBef>
                <a:spcPts val="2420"/>
              </a:spcBef>
              <a:spcAft>
                <a:spcPts val="0"/>
              </a:spcAft>
            </a:pPr>
            <a:r>
              <a:rPr lang="en-US" sz="2800" spc="-55">
                <a:solidFill>
                  <a:srgbClr val="000000"/>
                </a:solidFill>
                <a:latin typeface="Calibri" panose="02020603050405020304" pitchFamily="2"/>
              </a:rPr>
              <a:t>Sure, sometimes it may seem scary ... </a:t>
            </a:r>
          </a:p>
          <a:p>
            <a:pPr marL="0" marR="0" indent="0" algn="l">
              <a:lnSpc>
                <a:spcPts val="2800"/>
              </a:lnSpc>
              <a:spcBef>
                <a:spcPts val="2675"/>
              </a:spcBef>
              <a:spcAft>
                <a:spcPts val="2350"/>
              </a:spcAft>
            </a:pPr>
            <a:r>
              <a:rPr lang="en-US" sz="2800" spc="-45">
                <a:solidFill>
                  <a:srgbClr val="000000"/>
                </a:solidFill>
                <a:latin typeface="Calibri" panose="02020603050405020304" pitchFamily="2"/>
              </a:rPr>
              <a:t>But in the end, it’s about making things better. </a:t>
            </a:r>
          </a:p>
        </p:txBody>
      </p:sp>
      <p:sp>
        <p:nvSpPr>
          <p:cNvPr id="284" name="Text Placeholder 283"/>
          <p:cNvSpPr>
            <a:spLocks noGrp="1"/>
          </p:cNvSpPr>
          <p:nvPr>
            <p:ph type="body" idx="10"/>
          </p:nvPr>
        </p:nvSpPr>
        <p:spPr>
          <a:xfrm>
            <a:off x="2145665" y="4375150"/>
            <a:ext cx="7772400" cy="2025650"/>
          </a:xfrm>
          <a:prstGeom prst="rect">
            <a:avLst/>
          </a:prstGeom>
          <a:noFill/>
          <a:ln w="0" cmpd="sng">
            <a:noFill/>
            <a:prstDash val="solid"/>
          </a:ln>
        </p:spPr>
        <p:txBody>
          <a:bodyPr vert="horz" lIns="0" tIns="3810" rIns="0" bIns="0" anchor="t"/>
          <a:lstStyle/>
          <a:p>
            <a:pPr marL="0" marR="0" indent="0" algn="l">
              <a:lnSpc>
                <a:spcPts val="5300"/>
              </a:lnSpc>
              <a:spcAft>
                <a:spcPts val="0"/>
              </a:spcAft>
            </a:pPr>
            <a:r>
              <a:rPr lang="en-US" sz="4350" b="1" spc="5">
                <a:solidFill>
                  <a:srgbClr val="92D050"/>
                </a:solidFill>
                <a:latin typeface="Calibri" panose="02020603050405020304" pitchFamily="2"/>
              </a:rPr>
              <a:t>And it’s about trusting those we </a:t>
            </a:r>
          </a:p>
          <a:p>
            <a:pPr marL="0" marR="0" indent="0" algn="l">
              <a:lnSpc>
                <a:spcPts val="5300"/>
              </a:lnSpc>
              <a:spcBef>
                <a:spcPts val="0"/>
              </a:spcBef>
              <a:spcAft>
                <a:spcPts val="0"/>
              </a:spcAft>
            </a:pPr>
            <a:r>
              <a:rPr lang="en-US" sz="4350" b="1" spc="5">
                <a:solidFill>
                  <a:srgbClr val="92D050"/>
                </a:solidFill>
                <a:latin typeface="Calibri" panose="02020603050405020304" pitchFamily="2"/>
              </a:rPr>
              <a:t>work with, our leaders and Lahey </a:t>
            </a:r>
          </a:p>
          <a:p>
            <a:pPr marL="0" marR="0" indent="0" algn="l">
              <a:lnSpc>
                <a:spcPts val="5300"/>
              </a:lnSpc>
              <a:spcBef>
                <a:spcPts val="0"/>
              </a:spcBef>
              <a:spcAft>
                <a:spcPts val="80"/>
              </a:spcAft>
            </a:pPr>
            <a:r>
              <a:rPr lang="en-US" sz="4350" b="1" spc="-5">
                <a:solidFill>
                  <a:srgbClr val="92D050"/>
                </a:solidFill>
                <a:latin typeface="Calibri" panose="02020603050405020304" pitchFamily="2"/>
              </a:rPr>
              <a:t>itself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91" name="Text Placeholder 290"/>
          <p:cNvSpPr>
            <a:spLocks noGrp="1"/>
          </p:cNvSpPr>
          <p:nvPr>
            <p:ph type="body" idx="10"/>
          </p:nvPr>
        </p:nvSpPr>
        <p:spPr>
          <a:xfrm>
            <a:off x="969010" y="3124200"/>
            <a:ext cx="6172200" cy="1463040"/>
          </a:xfrm>
          <a:prstGeom prst="rect">
            <a:avLst/>
          </a:prstGeom>
          <a:noFill/>
          <a:ln w="0" cmpd="sng">
            <a:noFill/>
            <a:prstDash val="solid"/>
          </a:ln>
        </p:spPr>
        <p:txBody>
          <a:bodyPr vert="horz" lIns="0" tIns="51435" rIns="0" bIns="0" anchor="t"/>
          <a:lstStyle/>
          <a:p>
            <a:pPr marL="0" marR="0" indent="0" algn="l">
              <a:lnSpc>
                <a:spcPts val="4100"/>
              </a:lnSpc>
              <a:spcAft>
                <a:spcPts val="6980"/>
              </a:spcAft>
            </a:pPr>
            <a:r>
              <a:rPr lang="en-US" sz="3950" spc="-20">
                <a:solidFill>
                  <a:srgbClr val="000000"/>
                </a:solidFill>
                <a:latin typeface="Calibri Light" panose="02020603050405020304" pitchFamily="2"/>
              </a:rPr>
              <a:t>Managing Conflicting Interests </a:t>
            </a:r>
          </a:p>
        </p:txBody>
      </p:sp>
      <p:sp>
        <p:nvSpPr>
          <p:cNvPr id="292" name="Text Placeholder 291"/>
          <p:cNvSpPr>
            <a:spLocks noGrp="1"/>
          </p:cNvSpPr>
          <p:nvPr>
            <p:ph type="body" idx="10"/>
          </p:nvPr>
        </p:nvSpPr>
        <p:spPr>
          <a:xfrm>
            <a:off x="951230" y="4587240"/>
            <a:ext cx="2743200" cy="416560"/>
          </a:xfrm>
          <a:prstGeom prst="rect">
            <a:avLst/>
          </a:prstGeom>
          <a:noFill/>
          <a:ln w="0" cmpd="sng">
            <a:noFill/>
            <a:prstDash val="solid"/>
          </a:ln>
        </p:spPr>
        <p:txBody>
          <a:bodyPr vert="horz" lIns="0" tIns="41275" rIns="0" bIns="0" anchor="t"/>
          <a:lstStyle/>
          <a:p>
            <a:pPr marL="0" marR="0" indent="0" algn="l">
              <a:lnSpc>
                <a:spcPts val="2800"/>
              </a:lnSpc>
              <a:spcAft>
                <a:spcPts val="90"/>
              </a:spcAft>
            </a:pPr>
            <a:r>
              <a:rPr lang="en-US" sz="2800" spc="-90">
                <a:solidFill>
                  <a:srgbClr val="92D050"/>
                </a:solidFill>
                <a:latin typeface="Calibri" panose="02020603050405020304" pitchFamily="2"/>
              </a:rPr>
              <a:t>Let’s get started ....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95" name="Text Placeholder 294"/>
          <p:cNvSpPr>
            <a:spLocks noGrp="1"/>
          </p:cNvSpPr>
          <p:nvPr>
            <p:ph type="body" idx="10"/>
          </p:nvPr>
        </p:nvSpPr>
        <p:spPr>
          <a:xfrm>
            <a:off x="978535" y="698500"/>
            <a:ext cx="8216265" cy="1709420"/>
          </a:xfrm>
          <a:prstGeom prst="rect">
            <a:avLst/>
          </a:prstGeom>
          <a:noFill/>
          <a:ln w="0" cmpd="sng">
            <a:noFill/>
            <a:prstDash val="solid"/>
          </a:ln>
        </p:spPr>
        <p:txBody>
          <a:bodyPr vert="horz" lIns="0" tIns="61595" rIns="0" bIns="0" anchor="t"/>
          <a:lstStyle/>
          <a:p>
            <a:pPr marL="0" marR="0" indent="0" algn="l">
              <a:lnSpc>
                <a:spcPts val="4500"/>
              </a:lnSpc>
              <a:spcAft>
                <a:spcPts val="8445"/>
              </a:spcAft>
            </a:pPr>
            <a:r>
              <a:rPr lang="en-US" sz="4350" spc="-5">
                <a:solidFill>
                  <a:srgbClr val="92D050"/>
                </a:solidFill>
                <a:latin typeface="Calibri Light" panose="02020603050405020304" pitchFamily="2"/>
              </a:rPr>
              <a:t>It’s about integrity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0" name="Text Placeholder 299"/>
          <p:cNvSpPr>
            <a:spLocks noGrp="1"/>
          </p:cNvSpPr>
          <p:nvPr>
            <p:ph type="body" idx="10"/>
          </p:nvPr>
        </p:nvSpPr>
        <p:spPr>
          <a:xfrm>
            <a:off x="3173095" y="1841500"/>
            <a:ext cx="5854700" cy="3060700"/>
          </a:xfrm>
          <a:prstGeom prst="rect">
            <a:avLst/>
          </a:prstGeom>
          <a:noFill/>
          <a:ln w="0" cmpd="sng">
            <a:noFill/>
            <a:prstDash val="solid"/>
          </a:ln>
        </p:spPr>
        <p:txBody>
          <a:bodyPr vert="horz" lIns="0" tIns="99695" rIns="0" bIns="0" anchor="t"/>
          <a:lstStyle/>
          <a:p>
            <a:pPr marL="0" marR="0" indent="0" algn="ctr">
              <a:lnSpc>
                <a:spcPts val="4100"/>
              </a:lnSpc>
              <a:spcAft>
                <a:spcPts val="0"/>
              </a:spcAft>
            </a:pPr>
            <a:r>
              <a:rPr lang="en-US" sz="3950" spc="-50">
                <a:solidFill>
                  <a:srgbClr val="000000"/>
                </a:solidFill>
                <a:latin typeface="Calibri" panose="02020603050405020304" pitchFamily="2"/>
              </a:rPr>
              <a:t>An administrative director </a:t>
            </a:r>
          </a:p>
          <a:p>
            <a:pPr marL="0" marR="0" indent="0" algn="ctr">
              <a:lnSpc>
                <a:spcPts val="4100"/>
              </a:lnSpc>
              <a:spcBef>
                <a:spcPts val="740"/>
              </a:spcBef>
              <a:spcAft>
                <a:spcPts val="0"/>
              </a:spcAft>
            </a:pPr>
            <a:r>
              <a:rPr lang="en-US" sz="3950" spc="-50">
                <a:solidFill>
                  <a:srgbClr val="000000"/>
                </a:solidFill>
                <a:latin typeface="Calibri" panose="02020603050405020304" pitchFamily="2"/>
              </a:rPr>
              <a:t>signs a supply contract for </a:t>
            </a:r>
          </a:p>
          <a:p>
            <a:pPr marL="0" marR="0" indent="0" algn="ctr">
              <a:lnSpc>
                <a:spcPts val="4100"/>
              </a:lnSpc>
              <a:spcBef>
                <a:spcPts val="740"/>
              </a:spcBef>
              <a:spcAft>
                <a:spcPts val="0"/>
              </a:spcAft>
            </a:pPr>
            <a:r>
              <a:rPr lang="en-US" sz="3950" spc="-70">
                <a:solidFill>
                  <a:srgbClr val="000000"/>
                </a:solidFill>
                <a:latin typeface="Calibri" panose="02020603050405020304" pitchFamily="2"/>
              </a:rPr>
              <a:t>her department - with a </a:t>
            </a:r>
          </a:p>
          <a:p>
            <a:pPr marL="0" marR="0" indent="0" algn="ctr">
              <a:lnSpc>
                <a:spcPts val="4100"/>
              </a:lnSpc>
              <a:spcBef>
                <a:spcPts val="740"/>
              </a:spcBef>
              <a:spcAft>
                <a:spcPts val="0"/>
              </a:spcAft>
            </a:pPr>
            <a:r>
              <a:rPr lang="en-US" sz="3950" spc="-85">
                <a:solidFill>
                  <a:srgbClr val="000000"/>
                </a:solidFill>
                <a:latin typeface="Calibri" panose="02020603050405020304" pitchFamily="2"/>
              </a:rPr>
              <a:t>company for which she does </a:t>
            </a:r>
          </a:p>
          <a:p>
            <a:pPr marL="0" marR="0" indent="0" algn="ctr">
              <a:lnSpc>
                <a:spcPts val="4100"/>
              </a:lnSpc>
              <a:spcBef>
                <a:spcPts val="740"/>
              </a:spcBef>
              <a:spcAft>
                <a:spcPts val="45"/>
              </a:spcAft>
            </a:pPr>
            <a:r>
              <a:rPr lang="en-US" sz="3950" spc="-70">
                <a:solidFill>
                  <a:srgbClr val="000000"/>
                </a:solidFill>
                <a:latin typeface="Calibri" panose="02020603050405020304" pitchFamily="2"/>
              </a:rPr>
              <a:t>independent consulting ....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3" name="Text Placeholder 302"/>
          <p:cNvSpPr>
            <a:spLocks noGrp="1"/>
          </p:cNvSpPr>
          <p:nvPr>
            <p:ph type="body" idx="10"/>
          </p:nvPr>
        </p:nvSpPr>
        <p:spPr>
          <a:xfrm>
            <a:off x="2788920" y="1841500"/>
            <a:ext cx="7294880" cy="3060700"/>
          </a:xfrm>
          <a:prstGeom prst="rect">
            <a:avLst/>
          </a:prstGeom>
          <a:noFill/>
          <a:ln w="0" cmpd="sng">
            <a:noFill/>
            <a:prstDash val="solid"/>
          </a:ln>
        </p:spPr>
        <p:txBody>
          <a:bodyPr vert="horz" lIns="0" tIns="100965" rIns="0" bIns="0" anchor="t"/>
          <a:lstStyle/>
          <a:p>
            <a:pPr marL="0" marR="0" indent="0" algn="ctr">
              <a:lnSpc>
                <a:spcPts val="4000"/>
              </a:lnSpc>
              <a:spcAft>
                <a:spcPts val="0"/>
              </a:spcAft>
            </a:pPr>
            <a:r>
              <a:rPr lang="en-US" sz="3900" spc="-35">
                <a:solidFill>
                  <a:srgbClr val="000000"/>
                </a:solidFill>
                <a:latin typeface="Calibri" panose="02020603050405020304" pitchFamily="2"/>
              </a:rPr>
              <a:t>A surgeon designed an implant </a:t>
            </a:r>
          </a:p>
          <a:p>
            <a:pPr marL="0" marR="0" indent="0" algn="ctr">
              <a:lnSpc>
                <a:spcPts val="4000"/>
              </a:lnSpc>
              <a:spcBef>
                <a:spcPts val="750"/>
              </a:spcBef>
              <a:spcAft>
                <a:spcPts val="0"/>
              </a:spcAft>
            </a:pPr>
            <a:r>
              <a:rPr lang="en-US" sz="3900" spc="-35">
                <a:solidFill>
                  <a:srgbClr val="000000"/>
                </a:solidFill>
                <a:latin typeface="Calibri" panose="02020603050405020304" pitchFamily="2"/>
              </a:rPr>
              <a:t>device, gets royalties from the </a:t>
            </a:r>
          </a:p>
          <a:p>
            <a:pPr marL="0" marR="0" indent="0" algn="ctr">
              <a:lnSpc>
                <a:spcPts val="4000"/>
              </a:lnSpc>
              <a:spcBef>
                <a:spcPts val="750"/>
              </a:spcBef>
              <a:spcAft>
                <a:spcPts val="0"/>
              </a:spcAft>
            </a:pPr>
            <a:r>
              <a:rPr lang="en-US" sz="3900" spc="-35">
                <a:solidFill>
                  <a:srgbClr val="000000"/>
                </a:solidFill>
                <a:latin typeface="Calibri" panose="02020603050405020304" pitchFamily="2"/>
              </a:rPr>
              <a:t>company that sells it, and wants to </a:t>
            </a:r>
          </a:p>
          <a:p>
            <a:pPr marL="0" marR="0" indent="0" algn="ctr">
              <a:lnSpc>
                <a:spcPts val="4000"/>
              </a:lnSpc>
              <a:spcBef>
                <a:spcPts val="750"/>
              </a:spcBef>
              <a:spcAft>
                <a:spcPts val="0"/>
              </a:spcAft>
            </a:pPr>
            <a:r>
              <a:rPr lang="en-US" sz="3900" spc="-45">
                <a:solidFill>
                  <a:srgbClr val="000000"/>
                </a:solidFill>
                <a:latin typeface="Calibri" panose="02020603050405020304" pitchFamily="2"/>
              </a:rPr>
              <a:t>use the device in his patients’ </a:t>
            </a:r>
          </a:p>
          <a:p>
            <a:pPr marL="0" marR="0" indent="0" algn="ctr">
              <a:lnSpc>
                <a:spcPts val="4000"/>
              </a:lnSpc>
              <a:spcBef>
                <a:spcPts val="750"/>
              </a:spcBef>
              <a:spcAft>
                <a:spcPts val="45"/>
              </a:spcAft>
            </a:pPr>
            <a:r>
              <a:rPr lang="en-US" sz="3900" spc="-65">
                <a:solidFill>
                  <a:srgbClr val="000000"/>
                </a:solidFill>
                <a:latin typeface="Calibri" panose="02020603050405020304" pitchFamily="2"/>
              </a:rPr>
              <a:t>operations....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6" name="Text Placeholder 305"/>
          <p:cNvSpPr>
            <a:spLocks noGrp="1"/>
          </p:cNvSpPr>
          <p:nvPr>
            <p:ph type="body" idx="10"/>
          </p:nvPr>
        </p:nvSpPr>
        <p:spPr>
          <a:xfrm>
            <a:off x="972185" y="2311400"/>
            <a:ext cx="10236200" cy="1714500"/>
          </a:xfrm>
          <a:prstGeom prst="rect">
            <a:avLst/>
          </a:prstGeom>
          <a:noFill/>
          <a:ln w="0" cmpd="sng">
            <a:noFill/>
            <a:prstDash val="solid"/>
          </a:ln>
        </p:spPr>
        <p:txBody>
          <a:bodyPr vert="horz" lIns="0" tIns="67945" rIns="0" bIns="0" anchor="t"/>
          <a:lstStyle/>
          <a:p>
            <a:pPr marL="0" marR="0" indent="0" algn="ctr">
              <a:lnSpc>
                <a:spcPts val="4300"/>
              </a:lnSpc>
              <a:spcAft>
                <a:spcPts val="0"/>
              </a:spcAft>
            </a:pPr>
            <a:r>
              <a:rPr lang="en-US" sz="3900" spc="20">
                <a:solidFill>
                  <a:srgbClr val="000000"/>
                </a:solidFill>
                <a:latin typeface="Calibri" panose="02020603050405020304" pitchFamily="2"/>
              </a:rPr>
              <a:t>A patient’s father comes up to a colleague and </a:t>
            </a:r>
          </a:p>
          <a:p>
            <a:pPr marL="0" marR="0" indent="0" algn="l">
              <a:lnSpc>
                <a:spcPts val="4300"/>
              </a:lnSpc>
              <a:spcBef>
                <a:spcPts val="0"/>
              </a:spcBef>
              <a:spcAft>
                <a:spcPts val="0"/>
              </a:spcAft>
            </a:pPr>
            <a:r>
              <a:rPr lang="en-US" sz="3900" spc="0">
                <a:solidFill>
                  <a:srgbClr val="000000"/>
                </a:solidFill>
                <a:latin typeface="Calibri" panose="02020603050405020304" pitchFamily="2"/>
              </a:rPr>
              <a:t>says “I’m sure you will take great care of my child” </a:t>
            </a:r>
          </a:p>
          <a:p>
            <a:pPr marL="0" marR="0" indent="0" algn="ctr">
              <a:lnSpc>
                <a:spcPts val="4300"/>
              </a:lnSpc>
              <a:spcBef>
                <a:spcPts val="0"/>
              </a:spcBef>
              <a:spcAft>
                <a:spcPts val="0"/>
              </a:spcAft>
            </a:pPr>
            <a:r>
              <a:rPr lang="en-US" sz="3900" spc="20">
                <a:solidFill>
                  <a:srgbClr val="000000"/>
                </a:solidFill>
                <a:latin typeface="Calibri" panose="02020603050405020304" pitchFamily="2"/>
              </a:rPr>
              <a:t>while holding out a $50 bill.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9" name="Text Placeholder 308"/>
          <p:cNvSpPr>
            <a:spLocks noGrp="1"/>
          </p:cNvSpPr>
          <p:nvPr>
            <p:ph type="body" idx="10"/>
          </p:nvPr>
        </p:nvSpPr>
        <p:spPr>
          <a:xfrm>
            <a:off x="3087370" y="1943100"/>
            <a:ext cx="5791200" cy="2438400"/>
          </a:xfrm>
          <a:prstGeom prst="rect">
            <a:avLst/>
          </a:prstGeom>
          <a:noFill/>
          <a:ln w="0" cmpd="sng">
            <a:noFill/>
            <a:prstDash val="solid"/>
          </a:ln>
        </p:spPr>
        <p:txBody>
          <a:bodyPr vert="horz" lIns="0" tIns="93980" rIns="0" bIns="0" anchor="t"/>
          <a:lstStyle/>
          <a:p>
            <a:pPr marL="0" marR="0" indent="0" algn="ctr">
              <a:lnSpc>
                <a:spcPts val="4000"/>
              </a:lnSpc>
              <a:spcAft>
                <a:spcPts val="0"/>
              </a:spcAft>
            </a:pPr>
            <a:r>
              <a:rPr lang="en-US" sz="3900" spc="-55">
                <a:solidFill>
                  <a:srgbClr val="92D050"/>
                </a:solidFill>
                <a:latin typeface="Calibri" panose="02020603050405020304" pitchFamily="2"/>
              </a:rPr>
              <a:t>Situations like these happen </a:t>
            </a:r>
          </a:p>
          <a:p>
            <a:pPr marL="0" marR="0" indent="0" algn="ctr">
              <a:lnSpc>
                <a:spcPts val="4000"/>
              </a:lnSpc>
              <a:spcBef>
                <a:spcPts val="725"/>
              </a:spcBef>
              <a:spcAft>
                <a:spcPts val="0"/>
              </a:spcAft>
            </a:pPr>
            <a:r>
              <a:rPr lang="en-US" sz="3900" spc="-75">
                <a:solidFill>
                  <a:srgbClr val="92D050"/>
                </a:solidFill>
                <a:latin typeface="Calibri" panose="02020603050405020304" pitchFamily="2"/>
              </a:rPr>
              <a:t>... and the potential conflicts </a:t>
            </a:r>
          </a:p>
          <a:p>
            <a:pPr marL="0" marR="0" indent="0" algn="ctr">
              <a:lnSpc>
                <a:spcPts val="4000"/>
              </a:lnSpc>
              <a:spcBef>
                <a:spcPts val="750"/>
              </a:spcBef>
              <a:spcAft>
                <a:spcPts val="0"/>
              </a:spcAft>
            </a:pPr>
            <a:r>
              <a:rPr lang="en-US" sz="3900" spc="-50">
                <a:solidFill>
                  <a:srgbClr val="92D050"/>
                </a:solidFill>
                <a:latin typeface="Calibri" panose="02020603050405020304" pitchFamily="2"/>
              </a:rPr>
              <a:t>of interest need to be </a:t>
            </a:r>
          </a:p>
          <a:p>
            <a:pPr marL="0" marR="0" indent="0" algn="ctr">
              <a:lnSpc>
                <a:spcPts val="4000"/>
              </a:lnSpc>
              <a:spcBef>
                <a:spcPts val="750"/>
              </a:spcBef>
              <a:spcAft>
                <a:spcPts val="20"/>
              </a:spcAft>
            </a:pPr>
            <a:r>
              <a:rPr lang="en-US" sz="3900" spc="-60">
                <a:solidFill>
                  <a:srgbClr val="92D050"/>
                </a:solidFill>
                <a:latin typeface="Calibri" panose="02020603050405020304" pitchFamily="2"/>
              </a:rPr>
              <a:t>recognized and managed.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6" name="Text Placeholder 25"/>
          <p:cNvSpPr>
            <a:spLocks noGrp="1"/>
          </p:cNvSpPr>
          <p:nvPr>
            <p:ph type="body" idx="10"/>
          </p:nvPr>
        </p:nvSpPr>
        <p:spPr>
          <a:xfrm>
            <a:off x="1984375" y="3098800"/>
            <a:ext cx="8229600" cy="2463800"/>
          </a:xfrm>
          <a:prstGeom prst="rect">
            <a:avLst/>
          </a:prstGeom>
          <a:noFill/>
          <a:ln w="0" cmpd="sng">
            <a:noFill/>
            <a:prstDash val="solid"/>
          </a:ln>
        </p:spPr>
        <p:txBody>
          <a:bodyPr vert="horz" lIns="0" tIns="104140" rIns="0" bIns="0" anchor="t"/>
          <a:lstStyle/>
          <a:p>
            <a:pPr marL="0" marR="0" indent="0" algn="ctr">
              <a:lnSpc>
                <a:spcPts val="4100"/>
              </a:lnSpc>
              <a:spcAft>
                <a:spcPts val="0"/>
              </a:spcAft>
            </a:pPr>
            <a:r>
              <a:rPr lang="en-US" sz="3950" spc="5">
                <a:solidFill>
                  <a:srgbClr val="000000"/>
                </a:solidFill>
                <a:latin typeface="Calibri" panose="02020603050405020304" pitchFamily="2"/>
              </a:rPr>
              <a:t>A healthcare employee who was not on </a:t>
            </a:r>
          </a:p>
          <a:p>
            <a:pPr marL="0" marR="0" indent="0" algn="ctr">
              <a:lnSpc>
                <a:spcPts val="4100"/>
              </a:lnSpc>
              <a:spcBef>
                <a:spcPts val="740"/>
              </a:spcBef>
              <a:spcAft>
                <a:spcPts val="0"/>
              </a:spcAft>
            </a:pPr>
            <a:r>
              <a:rPr lang="en-US" sz="3950" spc="0">
                <a:solidFill>
                  <a:srgbClr val="000000"/>
                </a:solidFill>
                <a:latin typeface="Calibri" panose="02020603050405020304" pitchFamily="2"/>
              </a:rPr>
              <a:t>a patient’s care team accessed the </a:t>
            </a:r>
          </a:p>
          <a:p>
            <a:pPr marL="0" marR="0" indent="0" algn="ctr">
              <a:lnSpc>
                <a:spcPts val="4100"/>
              </a:lnSpc>
              <a:spcBef>
                <a:spcPts val="740"/>
              </a:spcBef>
              <a:spcAft>
                <a:spcPts val="0"/>
              </a:spcAft>
            </a:pPr>
            <a:r>
              <a:rPr lang="en-US" sz="3950" spc="0">
                <a:solidFill>
                  <a:srgbClr val="000000"/>
                </a:solidFill>
                <a:latin typeface="Calibri" panose="02020603050405020304" pitchFamily="2"/>
              </a:rPr>
              <a:t>patient’s lab results - and shared them </a:t>
            </a:r>
          </a:p>
          <a:p>
            <a:pPr marL="0" marR="0" indent="0" algn="ctr">
              <a:lnSpc>
                <a:spcPts val="4100"/>
              </a:lnSpc>
              <a:spcBef>
                <a:spcPts val="740"/>
              </a:spcBef>
              <a:spcAft>
                <a:spcPts val="95"/>
              </a:spcAft>
            </a:pPr>
            <a:r>
              <a:rPr lang="en-US" sz="3950" spc="-5">
                <a:solidFill>
                  <a:srgbClr val="000000"/>
                </a:solidFill>
                <a:latin typeface="Calibri" panose="02020603050405020304" pitchFamily="2"/>
              </a:rPr>
              <a:t>with the patient’s mom and sister....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12" name="Text Placeholder 311"/>
          <p:cNvSpPr>
            <a:spLocks noGrp="1"/>
          </p:cNvSpPr>
          <p:nvPr>
            <p:ph type="body" idx="10"/>
          </p:nvPr>
        </p:nvSpPr>
        <p:spPr>
          <a:xfrm>
            <a:off x="1710055" y="1790700"/>
            <a:ext cx="7772400" cy="2413000"/>
          </a:xfrm>
          <a:prstGeom prst="rect">
            <a:avLst/>
          </a:prstGeom>
          <a:noFill/>
          <a:ln w="0" cmpd="sng">
            <a:noFill/>
            <a:prstDash val="solid"/>
          </a:ln>
        </p:spPr>
        <p:txBody>
          <a:bodyPr vert="horz" lIns="0" tIns="60325" rIns="0" bIns="0" anchor="t"/>
          <a:lstStyle/>
          <a:p>
            <a:pPr marL="0" marR="0" indent="0" algn="l">
              <a:lnSpc>
                <a:spcPts val="4000"/>
              </a:lnSpc>
              <a:spcAft>
                <a:spcPts val="0"/>
              </a:spcAft>
            </a:pPr>
            <a:r>
              <a:rPr lang="en-US" sz="3900" i="1" spc="35">
                <a:solidFill>
                  <a:srgbClr val="92D050"/>
                </a:solidFill>
                <a:latin typeface="Calibri" panose="02020603050405020304" pitchFamily="2"/>
              </a:rPr>
              <a:t>A real newspaper headline: </a:t>
            </a:r>
          </a:p>
          <a:p>
            <a:pPr marL="0" marR="0" indent="0" algn="ctr">
              <a:lnSpc>
                <a:spcPts val="4000"/>
              </a:lnSpc>
              <a:spcBef>
                <a:spcPts val="5550"/>
              </a:spcBef>
              <a:spcAft>
                <a:spcPts val="0"/>
              </a:spcAft>
            </a:pPr>
            <a:r>
              <a:rPr lang="en-US" sz="3900" spc="15">
                <a:solidFill>
                  <a:srgbClr val="000000"/>
                </a:solidFill>
                <a:latin typeface="Calibri" panose="02020603050405020304" pitchFamily="2"/>
              </a:rPr>
              <a:t>“[Physician] Group Faces Scrutiny </a:t>
            </a:r>
          </a:p>
          <a:p>
            <a:pPr marL="0" marR="0" indent="0" algn="ctr">
              <a:lnSpc>
                <a:spcPts val="4000"/>
              </a:lnSpc>
              <a:spcBef>
                <a:spcPts val="750"/>
              </a:spcBef>
              <a:spcAft>
                <a:spcPts val="20"/>
              </a:spcAft>
            </a:pPr>
            <a:r>
              <a:rPr lang="en-US" sz="3900" spc="15">
                <a:solidFill>
                  <a:srgbClr val="000000"/>
                </a:solidFill>
                <a:latin typeface="Calibri" panose="02020603050405020304" pitchFamily="2"/>
              </a:rPr>
              <a:t>Over Drug Industry Ties” </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15" name="Text Placeholder 314"/>
          <p:cNvSpPr>
            <a:spLocks noGrp="1"/>
          </p:cNvSpPr>
          <p:nvPr>
            <p:ph type="body" idx="10"/>
          </p:nvPr>
        </p:nvSpPr>
        <p:spPr>
          <a:xfrm>
            <a:off x="2334895" y="2552700"/>
            <a:ext cx="8229600" cy="1854200"/>
          </a:xfrm>
          <a:prstGeom prst="rect">
            <a:avLst/>
          </a:prstGeom>
          <a:noFill/>
          <a:ln w="0" cmpd="sng">
            <a:noFill/>
            <a:prstDash val="solid"/>
          </a:ln>
        </p:spPr>
        <p:txBody>
          <a:bodyPr vert="horz" lIns="0" tIns="106045" rIns="0" bIns="0" anchor="t"/>
          <a:lstStyle/>
          <a:p>
            <a:pPr marL="0" marR="0" indent="0" algn="ctr">
              <a:lnSpc>
                <a:spcPts val="4000"/>
              </a:lnSpc>
              <a:spcAft>
                <a:spcPts val="0"/>
              </a:spcAft>
            </a:pPr>
            <a:r>
              <a:rPr lang="en-US" sz="3900" spc="20">
                <a:solidFill>
                  <a:srgbClr val="000000"/>
                </a:solidFill>
                <a:latin typeface="Calibri" panose="02020603050405020304" pitchFamily="2"/>
              </a:rPr>
              <a:t>Does that headline make you more - </a:t>
            </a:r>
          </a:p>
          <a:p>
            <a:pPr marL="0" marR="0" indent="0" algn="l">
              <a:lnSpc>
                <a:spcPts val="4000"/>
              </a:lnSpc>
              <a:spcBef>
                <a:spcPts val="750"/>
              </a:spcBef>
              <a:spcAft>
                <a:spcPts val="0"/>
              </a:spcAft>
            </a:pPr>
            <a:r>
              <a:rPr lang="en-US" sz="3900" spc="20">
                <a:solidFill>
                  <a:srgbClr val="92D050"/>
                </a:solidFill>
                <a:latin typeface="Calibri" panose="02020603050405020304" pitchFamily="2"/>
              </a:rPr>
              <a:t>or less</a:t>
            </a:r>
            <a:r>
              <a:rPr lang="en-US" sz="3900" spc="20">
                <a:solidFill>
                  <a:srgbClr val="000000"/>
                </a:solidFill>
                <a:latin typeface="Calibri" panose="02020603050405020304" pitchFamily="2"/>
              </a:rPr>
              <a:t> - willing to get your medical care </a:t>
            </a:r>
          </a:p>
          <a:p>
            <a:pPr marL="1463040" marR="0" indent="0" algn="l">
              <a:lnSpc>
                <a:spcPts val="4000"/>
              </a:lnSpc>
              <a:spcBef>
                <a:spcPts val="750"/>
              </a:spcBef>
              <a:spcAft>
                <a:spcPts val="45"/>
              </a:spcAft>
            </a:pPr>
            <a:r>
              <a:rPr lang="en-US" sz="3900" spc="20">
                <a:solidFill>
                  <a:srgbClr val="000000"/>
                </a:solidFill>
                <a:latin typeface="Calibri" panose="02020603050405020304" pitchFamily="2"/>
              </a:rPr>
              <a:t>from that group practice? </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18" name="Text Placeholder 317"/>
          <p:cNvSpPr>
            <a:spLocks noGrp="1"/>
          </p:cNvSpPr>
          <p:nvPr>
            <p:ph type="body" idx="10"/>
          </p:nvPr>
        </p:nvSpPr>
        <p:spPr>
          <a:xfrm>
            <a:off x="1560830" y="2514600"/>
            <a:ext cx="9144000" cy="3060700"/>
          </a:xfrm>
          <a:prstGeom prst="rect">
            <a:avLst/>
          </a:prstGeom>
          <a:noFill/>
          <a:ln w="0" cmpd="sng">
            <a:noFill/>
            <a:prstDash val="solid"/>
          </a:ln>
        </p:spPr>
        <p:txBody>
          <a:bodyPr vert="horz" lIns="0" tIns="104140" rIns="0" bIns="0" anchor="t"/>
          <a:lstStyle/>
          <a:p>
            <a:pPr marL="0" marR="0" indent="0" algn="ctr">
              <a:lnSpc>
                <a:spcPts val="4000"/>
              </a:lnSpc>
              <a:spcAft>
                <a:spcPts val="0"/>
              </a:spcAft>
            </a:pPr>
            <a:r>
              <a:rPr lang="en-US" sz="3900" spc="20">
                <a:solidFill>
                  <a:srgbClr val="000000"/>
                </a:solidFill>
                <a:latin typeface="Calibri" panose="02020603050405020304" pitchFamily="2"/>
              </a:rPr>
              <a:t>Your father is a patient and sees another </a:t>
            </a:r>
          </a:p>
          <a:p>
            <a:pPr marL="0" marR="0" indent="0" algn="ctr">
              <a:lnSpc>
                <a:spcPts val="4000"/>
              </a:lnSpc>
              <a:spcBef>
                <a:spcPts val="750"/>
              </a:spcBef>
              <a:spcAft>
                <a:spcPts val="0"/>
              </a:spcAft>
            </a:pPr>
            <a:r>
              <a:rPr lang="en-US" sz="3900" spc="15">
                <a:solidFill>
                  <a:srgbClr val="000000"/>
                </a:solidFill>
                <a:latin typeface="Calibri" panose="02020603050405020304" pitchFamily="2"/>
              </a:rPr>
              <a:t>patient give a nurse a large, wrapped gift </a:t>
            </a:r>
          </a:p>
          <a:p>
            <a:pPr marL="0" marR="0" indent="0" algn="ctr">
              <a:lnSpc>
                <a:spcPts val="4000"/>
              </a:lnSpc>
              <a:spcBef>
                <a:spcPts val="750"/>
              </a:spcBef>
              <a:spcAft>
                <a:spcPts val="0"/>
              </a:spcAft>
            </a:pPr>
            <a:r>
              <a:rPr lang="en-US" sz="3900" spc="65">
                <a:solidFill>
                  <a:srgbClr val="000000"/>
                </a:solidFill>
                <a:latin typeface="Calibri" panose="02020603050405020304" pitchFamily="2"/>
              </a:rPr>
              <a:t>box. Does that make him think that he </a:t>
            </a:r>
          </a:p>
          <a:p>
            <a:pPr marL="0" marR="0" indent="0" algn="ctr">
              <a:lnSpc>
                <a:spcPts val="4000"/>
              </a:lnSpc>
              <a:spcBef>
                <a:spcPts val="755"/>
              </a:spcBef>
              <a:spcAft>
                <a:spcPts val="0"/>
              </a:spcAft>
            </a:pPr>
            <a:r>
              <a:rPr lang="en-US" sz="3900" spc="5">
                <a:solidFill>
                  <a:srgbClr val="000000"/>
                </a:solidFill>
                <a:latin typeface="Calibri" panose="02020603050405020304" pitchFamily="2"/>
              </a:rPr>
              <a:t>might not be treated as well –</a:t>
            </a:r>
            <a:r>
              <a:rPr lang="en-US" sz="3900" spc="5">
                <a:solidFill>
                  <a:srgbClr val="92D050"/>
                </a:solidFill>
                <a:latin typeface="Calibri" panose="02020603050405020304" pitchFamily="2"/>
              </a:rPr>
              <a:t> unless he also </a:t>
            </a:r>
          </a:p>
          <a:p>
            <a:pPr marL="0" marR="0" indent="0" algn="ctr">
              <a:lnSpc>
                <a:spcPts val="4000"/>
              </a:lnSpc>
              <a:spcBef>
                <a:spcPts val="750"/>
              </a:spcBef>
              <a:spcAft>
                <a:spcPts val="0"/>
              </a:spcAft>
            </a:pPr>
            <a:r>
              <a:rPr lang="en-US" sz="3900" spc="20">
                <a:solidFill>
                  <a:srgbClr val="92D050"/>
                </a:solidFill>
                <a:latin typeface="Calibri" panose="02020603050405020304" pitchFamily="2"/>
              </a:rPr>
              <a:t>gives gifts to those taking care of him? </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21" name="Text Placeholder 320"/>
          <p:cNvSpPr>
            <a:spLocks noGrp="1"/>
          </p:cNvSpPr>
          <p:nvPr>
            <p:ph type="body" idx="10"/>
          </p:nvPr>
        </p:nvSpPr>
        <p:spPr>
          <a:xfrm>
            <a:off x="2310130" y="2247900"/>
            <a:ext cx="7594600" cy="1193800"/>
          </a:xfrm>
          <a:prstGeom prst="rect">
            <a:avLst/>
          </a:prstGeom>
          <a:noFill/>
          <a:ln w="0" cmpd="sng">
            <a:noFill/>
            <a:prstDash val="solid"/>
          </a:ln>
        </p:spPr>
        <p:txBody>
          <a:bodyPr vert="horz" lIns="0" tIns="60325" rIns="0" bIns="0" anchor="t"/>
          <a:lstStyle/>
          <a:p>
            <a:pPr marL="0" marR="0" indent="0" algn="ctr">
              <a:lnSpc>
                <a:spcPts val="4000"/>
              </a:lnSpc>
              <a:spcAft>
                <a:spcPts val="0"/>
              </a:spcAft>
            </a:pPr>
            <a:r>
              <a:rPr lang="en-US" sz="3900" spc="15">
                <a:solidFill>
                  <a:srgbClr val="000000"/>
                </a:solidFill>
                <a:latin typeface="Calibri" panose="02020603050405020304" pitchFamily="2"/>
              </a:rPr>
              <a:t>Possible conflicts of </a:t>
            </a:r>
          </a:p>
          <a:p>
            <a:pPr marL="0" marR="0" indent="0" algn="ctr">
              <a:lnSpc>
                <a:spcPts val="4000"/>
              </a:lnSpc>
              <a:spcBef>
                <a:spcPts val="750"/>
              </a:spcBef>
              <a:spcAft>
                <a:spcPts val="45"/>
              </a:spcAft>
            </a:pPr>
            <a:r>
              <a:rPr lang="en-US" sz="3900" spc="0">
                <a:solidFill>
                  <a:srgbClr val="000000"/>
                </a:solidFill>
                <a:latin typeface="Calibri" panose="02020603050405020304" pitchFamily="2"/>
              </a:rPr>
              <a:t>interest situations happen to all of us </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24" name="Text Placeholder 323"/>
          <p:cNvSpPr>
            <a:spLocks noGrp="1"/>
          </p:cNvSpPr>
          <p:nvPr>
            <p:ph type="body" idx="10"/>
          </p:nvPr>
        </p:nvSpPr>
        <p:spPr>
          <a:xfrm>
            <a:off x="1746250" y="1968500"/>
            <a:ext cx="8496300" cy="2451100"/>
          </a:xfrm>
          <a:prstGeom prst="rect">
            <a:avLst/>
          </a:prstGeom>
          <a:noFill/>
          <a:ln w="0" cmpd="sng">
            <a:noFill/>
            <a:prstDash val="solid"/>
          </a:ln>
        </p:spPr>
        <p:txBody>
          <a:bodyPr vert="horz" lIns="0" tIns="101600" rIns="0" bIns="0" anchor="t"/>
          <a:lstStyle/>
          <a:p>
            <a:pPr marL="0" marR="0" indent="0" algn="just">
              <a:lnSpc>
                <a:spcPts val="4000"/>
              </a:lnSpc>
              <a:spcAft>
                <a:spcPts val="0"/>
              </a:spcAft>
            </a:pPr>
            <a:r>
              <a:rPr lang="en-US" sz="3900" spc="-5">
                <a:solidFill>
                  <a:srgbClr val="000000"/>
                </a:solidFill>
                <a:latin typeface="Calibri" panose="02020603050405020304" pitchFamily="2"/>
              </a:rPr>
              <a:t>Having a conflict of interest doesn’t mean </a:t>
            </a:r>
          </a:p>
          <a:p>
            <a:pPr marL="0" marR="0" indent="0" algn="just">
              <a:lnSpc>
                <a:spcPts val="4000"/>
              </a:lnSpc>
              <a:spcBef>
                <a:spcPts val="750"/>
              </a:spcBef>
              <a:spcAft>
                <a:spcPts val="0"/>
              </a:spcAft>
            </a:pPr>
            <a:r>
              <a:rPr lang="en-US" sz="3900" spc="50">
                <a:solidFill>
                  <a:srgbClr val="000000"/>
                </a:solidFill>
                <a:latin typeface="Calibri" panose="02020603050405020304" pitchFamily="2"/>
              </a:rPr>
              <a:t>that you have done anything wrong.</a:t>
            </a:r>
            <a:r>
              <a:rPr lang="en-US" sz="3900" spc="50">
                <a:solidFill>
                  <a:srgbClr val="92D050"/>
                </a:solidFill>
                <a:latin typeface="Calibri" panose="02020603050405020304" pitchFamily="2"/>
              </a:rPr>
              <a:t> But </a:t>
            </a:r>
          </a:p>
          <a:p>
            <a:pPr marL="0" marR="0" indent="0" algn="just">
              <a:lnSpc>
                <a:spcPts val="4000"/>
              </a:lnSpc>
              <a:spcBef>
                <a:spcPts val="750"/>
              </a:spcBef>
              <a:spcAft>
                <a:spcPts val="0"/>
              </a:spcAft>
            </a:pPr>
            <a:r>
              <a:rPr lang="en-US" sz="3900" spc="10">
                <a:solidFill>
                  <a:srgbClr val="92D050"/>
                </a:solidFill>
                <a:latin typeface="Calibri" panose="02020603050405020304" pitchFamily="2"/>
              </a:rPr>
              <a:t>there are right – </a:t>
            </a:r>
            <a:r>
              <a:rPr lang="en-US" sz="3900" b="1" spc="10">
                <a:solidFill>
                  <a:srgbClr val="92D050"/>
                </a:solidFill>
                <a:latin typeface="Calibri" panose="02020603050405020304" pitchFamily="2"/>
              </a:rPr>
              <a:t>and wrong </a:t>
            </a:r>
            <a:r>
              <a:rPr lang="en-US" sz="3900" spc="10">
                <a:solidFill>
                  <a:srgbClr val="92D050"/>
                </a:solidFill>
                <a:latin typeface="Calibri" panose="02020603050405020304" pitchFamily="2"/>
              </a:rPr>
              <a:t>– ways to act </a:t>
            </a:r>
          </a:p>
          <a:p>
            <a:pPr marL="640080" marR="0" indent="0" algn="just">
              <a:lnSpc>
                <a:spcPts val="4000"/>
              </a:lnSpc>
              <a:spcBef>
                <a:spcPts val="750"/>
              </a:spcBef>
              <a:spcAft>
                <a:spcPts val="25"/>
              </a:spcAft>
            </a:pPr>
            <a:r>
              <a:rPr lang="en-US" sz="3900" spc="20">
                <a:solidFill>
                  <a:srgbClr val="92D050"/>
                </a:solidFill>
                <a:latin typeface="Calibri" panose="02020603050405020304" pitchFamily="2"/>
              </a:rPr>
              <a:t>when conflicts present themselves. </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27" name="Text Placeholder 326"/>
          <p:cNvSpPr>
            <a:spLocks noGrp="1"/>
          </p:cNvSpPr>
          <p:nvPr>
            <p:ph type="body" idx="10"/>
          </p:nvPr>
        </p:nvSpPr>
        <p:spPr>
          <a:xfrm>
            <a:off x="707390" y="546100"/>
            <a:ext cx="4572000" cy="937895"/>
          </a:xfrm>
          <a:prstGeom prst="rect">
            <a:avLst/>
          </a:prstGeom>
          <a:noFill/>
          <a:ln w="0" cmpd="sng">
            <a:noFill/>
            <a:prstDash val="solid"/>
          </a:ln>
        </p:spPr>
        <p:txBody>
          <a:bodyPr vert="horz" lIns="0" tIns="48895" rIns="0" bIns="0" anchor="t"/>
          <a:lstStyle/>
          <a:p>
            <a:pPr marL="0" marR="0" indent="0" algn="l">
              <a:lnSpc>
                <a:spcPts val="4400"/>
              </a:lnSpc>
              <a:spcAft>
                <a:spcPts val="2600"/>
              </a:spcAft>
            </a:pPr>
            <a:r>
              <a:rPr lang="en-US" sz="3900" spc="10">
                <a:solidFill>
                  <a:srgbClr val="000000"/>
                </a:solidFill>
                <a:latin typeface="Calibri" panose="02020603050405020304" pitchFamily="2"/>
              </a:rPr>
              <a:t>You know</a:t>
            </a:r>
            <a:r>
              <a:rPr lang="en-US" sz="3900" spc="10">
                <a:solidFill>
                  <a:srgbClr val="92D050"/>
                </a:solidFill>
                <a:latin typeface="Calibri" panose="02020603050405020304" pitchFamily="2"/>
              </a:rPr>
              <a:t> “</a:t>
            </a:r>
            <a:r>
              <a:rPr lang="en-US" sz="3900" b="1" spc="10">
                <a:solidFill>
                  <a:srgbClr val="92D050"/>
                </a:solidFill>
                <a:latin typeface="Calibri" panose="02020603050405020304" pitchFamily="2"/>
              </a:rPr>
              <a:t>the Rules</a:t>
            </a:r>
            <a:r>
              <a:rPr lang="en-US" sz="3900" spc="10">
                <a:solidFill>
                  <a:srgbClr val="92D050"/>
                </a:solidFill>
                <a:latin typeface="Calibri" panose="02020603050405020304" pitchFamily="2"/>
              </a:rPr>
              <a:t>” </a:t>
            </a:r>
          </a:p>
        </p:txBody>
      </p:sp>
      <p:sp>
        <p:nvSpPr>
          <p:cNvPr id="328" name="Text Placeholder 327"/>
          <p:cNvSpPr>
            <a:spLocks noGrp="1"/>
          </p:cNvSpPr>
          <p:nvPr>
            <p:ph type="body" idx="10"/>
          </p:nvPr>
        </p:nvSpPr>
        <p:spPr>
          <a:xfrm>
            <a:off x="716280" y="1483995"/>
            <a:ext cx="5163185" cy="4672965"/>
          </a:xfrm>
          <a:prstGeom prst="rect">
            <a:avLst/>
          </a:prstGeom>
          <a:noFill/>
          <a:ln w="0" cmpd="sng">
            <a:noFill/>
            <a:prstDash val="solid"/>
          </a:ln>
        </p:spPr>
        <p:txBody>
          <a:bodyPr vert="horz" lIns="0" tIns="176530" rIns="0" bIns="0" anchor="t"/>
          <a:lstStyle/>
          <a:p>
            <a:pPr marL="0" marR="0" indent="365760" algn="just">
              <a:lnSpc>
                <a:spcPts val="2600"/>
              </a:lnSpc>
              <a:spcAft>
                <a:spcPts val="0"/>
              </a:spcAft>
              <a:buFont typeface="Calibri"/>
              <a:buChar char="·"/>
            </a:pPr>
            <a:r>
              <a:rPr lang="en-US" sz="2350" spc="-5">
                <a:solidFill>
                  <a:srgbClr val="000000"/>
                </a:solidFill>
                <a:latin typeface="Calibri" panose="02020603050405020304" pitchFamily="2"/>
              </a:rPr>
              <a:t>“Always disclose facts and </a:t>
            </a:r>
          </a:p>
          <a:p>
            <a:pPr marL="365760" marR="0" indent="0" algn="just">
              <a:lnSpc>
                <a:spcPts val="2400"/>
              </a:lnSpc>
              <a:spcBef>
                <a:spcPts val="430"/>
              </a:spcBef>
              <a:spcAft>
                <a:spcPts val="0"/>
              </a:spcAft>
            </a:pPr>
            <a:r>
              <a:rPr lang="en-US" sz="2350" spc="-10">
                <a:solidFill>
                  <a:srgbClr val="000000"/>
                </a:solidFill>
                <a:latin typeface="Calibri" panose="02020603050405020304" pitchFamily="2"/>
              </a:rPr>
              <a:t>circumstances that might give even the </a:t>
            </a:r>
          </a:p>
          <a:p>
            <a:pPr marL="365760" marR="0" indent="0" algn="just">
              <a:lnSpc>
                <a:spcPts val="2400"/>
              </a:lnSpc>
              <a:spcBef>
                <a:spcPts val="430"/>
              </a:spcBef>
              <a:spcAft>
                <a:spcPts val="0"/>
              </a:spcAft>
            </a:pPr>
            <a:r>
              <a:rPr lang="en-US" sz="2350" spc="-15">
                <a:solidFill>
                  <a:srgbClr val="000000"/>
                </a:solidFill>
                <a:latin typeface="Calibri" panose="02020603050405020304" pitchFamily="2"/>
              </a:rPr>
              <a:t>appearance of a conflict of interest or a </a:t>
            </a:r>
          </a:p>
          <a:p>
            <a:pPr marL="365760" marR="0" indent="0" algn="just">
              <a:lnSpc>
                <a:spcPts val="2400"/>
              </a:lnSpc>
              <a:spcBef>
                <a:spcPts val="430"/>
              </a:spcBef>
              <a:spcAft>
                <a:spcPts val="0"/>
              </a:spcAft>
            </a:pPr>
            <a:r>
              <a:rPr lang="en-US" sz="2350" spc="0">
                <a:solidFill>
                  <a:srgbClr val="000000"/>
                </a:solidFill>
                <a:latin typeface="Calibri" panose="02020603050405020304" pitchFamily="2"/>
              </a:rPr>
              <a:t>personal benefit to you.” –</a:t>
            </a:r>
            <a:r>
              <a:rPr lang="en-US" sz="2350" spc="0">
                <a:solidFill>
                  <a:srgbClr val="92D050"/>
                </a:solidFill>
                <a:latin typeface="Calibri" panose="02020603050405020304" pitchFamily="2"/>
              </a:rPr>
              <a:t> Lahey </a:t>
            </a:r>
          </a:p>
          <a:p>
            <a:pPr marL="365760" marR="0" indent="0" algn="just">
              <a:lnSpc>
                <a:spcPts val="2400"/>
              </a:lnSpc>
              <a:spcBef>
                <a:spcPts val="430"/>
              </a:spcBef>
              <a:spcAft>
                <a:spcPts val="0"/>
              </a:spcAft>
            </a:pPr>
            <a:r>
              <a:rPr lang="en-US" sz="2350" spc="5">
                <a:solidFill>
                  <a:srgbClr val="92D050"/>
                </a:solidFill>
                <a:latin typeface="Calibri" panose="02020603050405020304" pitchFamily="2"/>
              </a:rPr>
              <a:t>Health Code of Conduct </a:t>
            </a:r>
          </a:p>
          <a:p>
            <a:pPr marL="0" marR="0" indent="365760" algn="just">
              <a:lnSpc>
                <a:spcPts val="2600"/>
              </a:lnSpc>
              <a:spcBef>
                <a:spcPts val="4345"/>
              </a:spcBef>
              <a:spcAft>
                <a:spcPts val="0"/>
              </a:spcAft>
              <a:buFont typeface="Calibri"/>
              <a:buChar char="·"/>
            </a:pPr>
            <a:r>
              <a:rPr lang="en-US" sz="2350" spc="5">
                <a:solidFill>
                  <a:srgbClr val="000000"/>
                </a:solidFill>
                <a:latin typeface="Calibri" panose="02020603050405020304" pitchFamily="2"/>
              </a:rPr>
              <a:t>A</a:t>
            </a:r>
            <a:r>
              <a:rPr lang="en-US" sz="2350" spc="5">
                <a:solidFill>
                  <a:srgbClr val="92D050"/>
                </a:solidFill>
                <a:latin typeface="Calibri" panose="02020603050405020304" pitchFamily="2"/>
              </a:rPr>
              <a:t> personal benefit to you</a:t>
            </a:r>
            <a:r>
              <a:rPr lang="en-US" sz="2350" spc="5">
                <a:solidFill>
                  <a:srgbClr val="000000"/>
                </a:solidFill>
                <a:latin typeface="Calibri" panose="02020603050405020304" pitchFamily="2"/>
              </a:rPr>
              <a:t> includes the </a:t>
            </a:r>
          </a:p>
          <a:p>
            <a:pPr marL="365760" marR="0" indent="0" algn="just">
              <a:lnSpc>
                <a:spcPts val="2400"/>
              </a:lnSpc>
              <a:spcBef>
                <a:spcPts val="435"/>
              </a:spcBef>
              <a:spcAft>
                <a:spcPts val="0"/>
              </a:spcAft>
            </a:pPr>
            <a:r>
              <a:rPr lang="en-US" sz="2350" spc="5">
                <a:solidFill>
                  <a:srgbClr val="000000"/>
                </a:solidFill>
                <a:latin typeface="Calibri" panose="02020603050405020304" pitchFamily="2"/>
              </a:rPr>
              <a:t>business relationships, investments </a:t>
            </a:r>
          </a:p>
          <a:p>
            <a:pPr marL="365760" marR="0" indent="0" algn="just">
              <a:lnSpc>
                <a:spcPts val="2400"/>
              </a:lnSpc>
              <a:spcBef>
                <a:spcPts val="435"/>
              </a:spcBef>
              <a:spcAft>
                <a:spcPts val="0"/>
              </a:spcAft>
            </a:pPr>
            <a:r>
              <a:rPr lang="en-US" sz="2350" spc="0">
                <a:solidFill>
                  <a:srgbClr val="000000"/>
                </a:solidFill>
                <a:latin typeface="Calibri" panose="02020603050405020304" pitchFamily="2"/>
              </a:rPr>
              <a:t>and employment or professional </a:t>
            </a:r>
          </a:p>
          <a:p>
            <a:pPr marL="365760" marR="0" indent="0" algn="just">
              <a:lnSpc>
                <a:spcPts val="2400"/>
              </a:lnSpc>
              <a:spcBef>
                <a:spcPts val="435"/>
              </a:spcBef>
              <a:spcAft>
                <a:spcPts val="0"/>
              </a:spcAft>
            </a:pPr>
            <a:r>
              <a:rPr lang="en-US" sz="2350" spc="5">
                <a:solidFill>
                  <a:srgbClr val="000000"/>
                </a:solidFill>
                <a:latin typeface="Calibri" panose="02020603050405020304" pitchFamily="2"/>
              </a:rPr>
              <a:t>associations that</a:t>
            </a:r>
            <a:r>
              <a:rPr lang="en-US" sz="2350" spc="5">
                <a:solidFill>
                  <a:srgbClr val="92D050"/>
                </a:solidFill>
                <a:latin typeface="Calibri" panose="02020603050405020304" pitchFamily="2"/>
              </a:rPr>
              <a:t> members of your </a:t>
            </a:r>
          </a:p>
          <a:p>
            <a:pPr marL="365760" marR="0" indent="0" algn="just">
              <a:lnSpc>
                <a:spcPts val="2400"/>
              </a:lnSpc>
              <a:spcBef>
                <a:spcPts val="435"/>
              </a:spcBef>
              <a:spcAft>
                <a:spcPts val="0"/>
              </a:spcAft>
            </a:pPr>
            <a:r>
              <a:rPr lang="en-US" sz="2350" spc="5">
                <a:solidFill>
                  <a:srgbClr val="92D050"/>
                </a:solidFill>
                <a:latin typeface="Calibri" panose="02020603050405020304" pitchFamily="2"/>
              </a:rPr>
              <a:t>immediate family</a:t>
            </a:r>
            <a:r>
              <a:rPr lang="en-US" sz="2350" spc="5">
                <a:solidFill>
                  <a:srgbClr val="000000"/>
                </a:solidFill>
                <a:latin typeface="Calibri" panose="02020603050405020304" pitchFamily="2"/>
              </a:rPr>
              <a:t> have – not just your </a:t>
            </a:r>
          </a:p>
          <a:p>
            <a:pPr marL="365760" marR="0" indent="0" algn="just">
              <a:lnSpc>
                <a:spcPts val="2400"/>
              </a:lnSpc>
              <a:spcBef>
                <a:spcPts val="435"/>
              </a:spcBef>
              <a:spcAft>
                <a:spcPts val="0"/>
              </a:spcAft>
            </a:pPr>
            <a:r>
              <a:rPr lang="en-US" sz="2350" spc="-65">
                <a:solidFill>
                  <a:srgbClr val="000000"/>
                </a:solidFill>
                <a:latin typeface="Calibri" panose="02020603050405020304" pitchFamily="2"/>
              </a:rPr>
              <a:t>own.  </a:t>
            </a:r>
          </a:p>
        </p:txBody>
      </p:sp>
      <p:sp>
        <p:nvSpPr>
          <p:cNvPr id="329" name="Text Placeholder 328"/>
          <p:cNvSpPr>
            <a:spLocks noGrp="1"/>
          </p:cNvSpPr>
          <p:nvPr>
            <p:ph type="body" idx="10"/>
          </p:nvPr>
        </p:nvSpPr>
        <p:spPr>
          <a:xfrm>
            <a:off x="6303010" y="1483995"/>
            <a:ext cx="4950460" cy="4359275"/>
          </a:xfrm>
          <a:prstGeom prst="rect">
            <a:avLst/>
          </a:prstGeom>
          <a:noFill/>
          <a:ln w="0" cmpd="sng">
            <a:noFill/>
            <a:prstDash val="solid"/>
          </a:ln>
        </p:spPr>
        <p:txBody>
          <a:bodyPr vert="horz" lIns="0" tIns="176530" rIns="0" bIns="0" anchor="t"/>
          <a:lstStyle/>
          <a:p>
            <a:pPr marL="0" marR="0" indent="365760" algn="just">
              <a:lnSpc>
                <a:spcPts val="2600"/>
              </a:lnSpc>
              <a:spcAft>
                <a:spcPts val="0"/>
              </a:spcAft>
              <a:buFont typeface="Calibri"/>
              <a:buChar char="·"/>
            </a:pPr>
            <a:r>
              <a:rPr lang="en-US" sz="2350" spc="5">
                <a:solidFill>
                  <a:srgbClr val="000000"/>
                </a:solidFill>
                <a:latin typeface="Calibri" panose="02020603050405020304" pitchFamily="2"/>
              </a:rPr>
              <a:t>Depending on the level of your </a:t>
            </a:r>
          </a:p>
          <a:p>
            <a:pPr marL="365760" marR="0" indent="0" algn="just">
              <a:lnSpc>
                <a:spcPts val="2400"/>
              </a:lnSpc>
              <a:spcBef>
                <a:spcPts val="430"/>
              </a:spcBef>
              <a:spcAft>
                <a:spcPts val="0"/>
              </a:spcAft>
            </a:pPr>
            <a:r>
              <a:rPr lang="en-US" sz="2350" spc="5">
                <a:solidFill>
                  <a:srgbClr val="000000"/>
                </a:solidFill>
                <a:latin typeface="Calibri" panose="02020603050405020304" pitchFamily="2"/>
              </a:rPr>
              <a:t>responsibilities, you may also be </a:t>
            </a:r>
          </a:p>
          <a:p>
            <a:pPr marL="365760" marR="0" indent="0" algn="just">
              <a:lnSpc>
                <a:spcPts val="2400"/>
              </a:lnSpc>
              <a:spcBef>
                <a:spcPts val="430"/>
              </a:spcBef>
              <a:spcAft>
                <a:spcPts val="0"/>
              </a:spcAft>
            </a:pPr>
            <a:r>
              <a:rPr lang="en-US" sz="2350" spc="5">
                <a:solidFill>
                  <a:srgbClr val="92D050"/>
                </a:solidFill>
                <a:latin typeface="Calibri" panose="02020603050405020304" pitchFamily="2"/>
              </a:rPr>
              <a:t>required</a:t>
            </a:r>
            <a:r>
              <a:rPr lang="en-US" sz="2350" spc="5">
                <a:solidFill>
                  <a:srgbClr val="000000"/>
                </a:solidFill>
                <a:latin typeface="Calibri" panose="02020603050405020304" pitchFamily="2"/>
              </a:rPr>
              <a:t> to complete and submit an </a:t>
            </a:r>
          </a:p>
          <a:p>
            <a:pPr marL="365760" marR="0" indent="0" algn="just">
              <a:lnSpc>
                <a:spcPts val="2400"/>
              </a:lnSpc>
              <a:spcBef>
                <a:spcPts val="430"/>
              </a:spcBef>
              <a:spcAft>
                <a:spcPts val="0"/>
              </a:spcAft>
            </a:pPr>
            <a:r>
              <a:rPr lang="en-US" sz="2350" spc="0">
                <a:solidFill>
                  <a:srgbClr val="92D050"/>
                </a:solidFill>
                <a:latin typeface="Calibri" panose="02020603050405020304" pitchFamily="2"/>
              </a:rPr>
              <a:t>annual conflict of interest </a:t>
            </a:r>
          </a:p>
          <a:p>
            <a:pPr marL="365760" marR="0" indent="0" algn="just">
              <a:lnSpc>
                <a:spcPts val="2400"/>
              </a:lnSpc>
              <a:spcBef>
                <a:spcPts val="435"/>
              </a:spcBef>
              <a:spcAft>
                <a:spcPts val="0"/>
              </a:spcAft>
            </a:pPr>
            <a:r>
              <a:rPr lang="en-US" sz="2350" spc="-10">
                <a:solidFill>
                  <a:srgbClr val="92D050"/>
                </a:solidFill>
                <a:latin typeface="Calibri" panose="02020603050405020304" pitchFamily="2"/>
              </a:rPr>
              <a:t>questionnaire</a:t>
            </a:r>
            <a:r>
              <a:rPr lang="en-US" sz="2350" spc="-10">
                <a:solidFill>
                  <a:srgbClr val="000000"/>
                </a:solidFill>
                <a:latin typeface="Calibri" panose="02020603050405020304" pitchFamily="2"/>
              </a:rPr>
              <a:t> and to update it during </a:t>
            </a:r>
          </a:p>
          <a:p>
            <a:pPr marL="365760" marR="0" indent="0" algn="just">
              <a:lnSpc>
                <a:spcPts val="2400"/>
              </a:lnSpc>
              <a:spcBef>
                <a:spcPts val="430"/>
              </a:spcBef>
              <a:spcAft>
                <a:spcPts val="0"/>
              </a:spcAft>
            </a:pPr>
            <a:r>
              <a:rPr lang="en-US" sz="2350" spc="0">
                <a:solidFill>
                  <a:srgbClr val="000000"/>
                </a:solidFill>
                <a:latin typeface="Calibri" panose="02020603050405020304" pitchFamily="2"/>
              </a:rPr>
              <a:t>the year, if circumstances change. </a:t>
            </a:r>
          </a:p>
          <a:p>
            <a:pPr marL="0" marR="0" indent="365760" algn="just">
              <a:lnSpc>
                <a:spcPts val="2600"/>
              </a:lnSpc>
              <a:spcBef>
                <a:spcPts val="4340"/>
              </a:spcBef>
              <a:spcAft>
                <a:spcPts val="0"/>
              </a:spcAft>
              <a:buFont typeface="Calibri"/>
              <a:buChar char="·"/>
            </a:pPr>
            <a:r>
              <a:rPr lang="en-US" sz="2350" spc="-15">
                <a:solidFill>
                  <a:srgbClr val="000000"/>
                </a:solidFill>
                <a:latin typeface="Calibri" panose="02020603050405020304" pitchFamily="2"/>
              </a:rPr>
              <a:t>If you’re not sure whether you have a </a:t>
            </a:r>
          </a:p>
          <a:p>
            <a:pPr marL="365760" marR="0" indent="0" algn="just">
              <a:lnSpc>
                <a:spcPts val="2400"/>
              </a:lnSpc>
              <a:spcBef>
                <a:spcPts val="435"/>
              </a:spcBef>
              <a:spcAft>
                <a:spcPts val="0"/>
              </a:spcAft>
            </a:pPr>
            <a:r>
              <a:rPr lang="en-US" sz="2350" spc="5">
                <a:solidFill>
                  <a:srgbClr val="000000"/>
                </a:solidFill>
                <a:latin typeface="Calibri" panose="02020603050405020304" pitchFamily="2"/>
              </a:rPr>
              <a:t>conflict of interest between your </a:t>
            </a:r>
          </a:p>
          <a:p>
            <a:pPr marL="365760" marR="0" indent="0" algn="just">
              <a:lnSpc>
                <a:spcPts val="2400"/>
              </a:lnSpc>
              <a:spcBef>
                <a:spcPts val="435"/>
              </a:spcBef>
              <a:spcAft>
                <a:spcPts val="0"/>
              </a:spcAft>
            </a:pPr>
            <a:r>
              <a:rPr lang="en-US" sz="2350" spc="0">
                <a:solidFill>
                  <a:srgbClr val="000000"/>
                </a:solidFill>
                <a:latin typeface="Calibri" panose="02020603050405020304" pitchFamily="2"/>
              </a:rPr>
              <a:t>personal interests and your job </a:t>
            </a:r>
          </a:p>
          <a:p>
            <a:pPr marL="365760" marR="0" indent="0" algn="just">
              <a:lnSpc>
                <a:spcPts val="2400"/>
              </a:lnSpc>
              <a:spcBef>
                <a:spcPts val="435"/>
              </a:spcBef>
              <a:spcAft>
                <a:spcPts val="405"/>
              </a:spcAft>
            </a:pPr>
            <a:r>
              <a:rPr lang="en-US" sz="2350" spc="20">
                <a:solidFill>
                  <a:srgbClr val="000000"/>
                </a:solidFill>
                <a:latin typeface="Calibri" panose="02020603050405020304" pitchFamily="2"/>
              </a:rPr>
              <a:t>responsibilities,</a:t>
            </a:r>
            <a:r>
              <a:rPr lang="en-US" sz="2350" spc="20">
                <a:solidFill>
                  <a:srgbClr val="92D050"/>
                </a:solidFill>
                <a:latin typeface="Calibri" panose="02020603050405020304" pitchFamily="2"/>
              </a:rPr>
              <a:t> ASK! </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32" name="Text Placeholder 331"/>
          <p:cNvSpPr>
            <a:spLocks noGrp="1"/>
          </p:cNvSpPr>
          <p:nvPr>
            <p:ph type="body" idx="10"/>
          </p:nvPr>
        </p:nvSpPr>
        <p:spPr>
          <a:xfrm>
            <a:off x="740410" y="546100"/>
            <a:ext cx="6400800" cy="1095375"/>
          </a:xfrm>
          <a:prstGeom prst="rect">
            <a:avLst/>
          </a:prstGeom>
          <a:noFill/>
          <a:ln w="0" cmpd="sng">
            <a:noFill/>
            <a:prstDash val="solid"/>
          </a:ln>
        </p:spPr>
        <p:txBody>
          <a:bodyPr vert="horz" lIns="0" tIns="48895" rIns="0" bIns="0" anchor="t"/>
          <a:lstStyle/>
          <a:p>
            <a:pPr marL="0" marR="0" indent="0" algn="l">
              <a:lnSpc>
                <a:spcPts val="4000"/>
              </a:lnSpc>
              <a:spcAft>
                <a:spcPts val="4150"/>
              </a:spcAft>
            </a:pPr>
            <a:r>
              <a:rPr lang="en-US" sz="3900" spc="15">
                <a:solidFill>
                  <a:srgbClr val="92D050"/>
                </a:solidFill>
                <a:latin typeface="Calibri" panose="02020603050405020304" pitchFamily="2"/>
              </a:rPr>
              <a:t>Rules about gifts from patients </a:t>
            </a:r>
          </a:p>
        </p:txBody>
      </p:sp>
      <p:sp>
        <p:nvSpPr>
          <p:cNvPr id="333" name="Text Placeholder 332"/>
          <p:cNvSpPr>
            <a:spLocks noGrp="1"/>
          </p:cNvSpPr>
          <p:nvPr>
            <p:ph type="body" idx="10"/>
          </p:nvPr>
        </p:nvSpPr>
        <p:spPr>
          <a:xfrm>
            <a:off x="701040" y="1641475"/>
            <a:ext cx="6464300" cy="4302125"/>
          </a:xfrm>
          <a:prstGeom prst="rect">
            <a:avLst/>
          </a:prstGeom>
          <a:noFill/>
          <a:ln w="0" cmpd="sng">
            <a:noFill/>
            <a:prstDash val="solid"/>
          </a:ln>
        </p:spPr>
        <p:txBody>
          <a:bodyPr vert="horz" lIns="0" tIns="29210" rIns="0" bIns="0" anchor="t"/>
          <a:lstStyle/>
          <a:p>
            <a:pPr marL="0" marR="0" indent="0" algn="just">
              <a:lnSpc>
                <a:spcPts val="2000"/>
              </a:lnSpc>
              <a:spcAft>
                <a:spcPts val="0"/>
              </a:spcAft>
            </a:pPr>
            <a:r>
              <a:rPr lang="en-US" sz="2000" spc="-5">
                <a:solidFill>
                  <a:srgbClr val="000000"/>
                </a:solidFill>
                <a:latin typeface="Calibri" panose="02020603050405020304" pitchFamily="2"/>
              </a:rPr>
              <a:t>At Lahey, our policy on gifts holds that in general we don’t </a:t>
            </a:r>
          </a:p>
          <a:p>
            <a:pPr marL="0" marR="0" indent="0" algn="just">
              <a:lnSpc>
                <a:spcPts val="2000"/>
              </a:lnSpc>
              <a:spcBef>
                <a:spcPts val="365"/>
              </a:spcBef>
              <a:spcAft>
                <a:spcPts val="0"/>
              </a:spcAft>
            </a:pPr>
            <a:r>
              <a:rPr lang="en-US" sz="2000" spc="-5">
                <a:solidFill>
                  <a:srgbClr val="000000"/>
                </a:solidFill>
                <a:latin typeface="Calibri" panose="02020603050405020304" pitchFamily="2"/>
              </a:rPr>
              <a:t>accept personal gifts from patients or their family members or </a:t>
            </a:r>
          </a:p>
          <a:p>
            <a:pPr marL="0" marR="0" indent="0" algn="just">
              <a:lnSpc>
                <a:spcPts val="2000"/>
              </a:lnSpc>
              <a:spcBef>
                <a:spcPts val="365"/>
              </a:spcBef>
              <a:spcAft>
                <a:spcPts val="0"/>
              </a:spcAft>
            </a:pPr>
            <a:r>
              <a:rPr lang="en-US" sz="2000" spc="-15">
                <a:solidFill>
                  <a:srgbClr val="000000"/>
                </a:solidFill>
                <a:latin typeface="Calibri" panose="02020603050405020304" pitchFamily="2"/>
              </a:rPr>
              <a:t>friends. </a:t>
            </a:r>
          </a:p>
          <a:p>
            <a:pPr marL="0" marR="0" indent="0" algn="just">
              <a:lnSpc>
                <a:spcPts val="2000"/>
              </a:lnSpc>
              <a:spcBef>
                <a:spcPts val="3730"/>
              </a:spcBef>
              <a:spcAft>
                <a:spcPts val="0"/>
              </a:spcAft>
            </a:pPr>
            <a:r>
              <a:rPr lang="en-US" sz="2000" spc="-10">
                <a:solidFill>
                  <a:srgbClr val="000000"/>
                </a:solidFill>
                <a:latin typeface="Calibri" panose="02020603050405020304" pitchFamily="2"/>
              </a:rPr>
              <a:t>The exception is: </a:t>
            </a:r>
          </a:p>
          <a:p>
            <a:pPr marL="0" marR="0" indent="0" algn="just">
              <a:lnSpc>
                <a:spcPts val="2000"/>
              </a:lnSpc>
              <a:spcBef>
                <a:spcPts val="845"/>
              </a:spcBef>
              <a:spcAft>
                <a:spcPts val="0"/>
              </a:spcAft>
            </a:pPr>
            <a:r>
              <a:rPr lang="en-US" sz="2000" spc="-5">
                <a:solidFill>
                  <a:srgbClr val="000000"/>
                </a:solidFill>
                <a:latin typeface="Calibri" panose="02020603050405020304" pitchFamily="2"/>
              </a:rPr>
              <a:t>“A Colleague may accept a gift ... if the gift is of nominal </a:t>
            </a:r>
          </a:p>
          <a:p>
            <a:pPr marL="0" marR="0" indent="0" algn="just">
              <a:lnSpc>
                <a:spcPts val="2000"/>
              </a:lnSpc>
              <a:spcBef>
                <a:spcPts val="365"/>
              </a:spcBef>
              <a:spcAft>
                <a:spcPts val="0"/>
              </a:spcAft>
            </a:pPr>
            <a:r>
              <a:rPr lang="en-US" sz="2000" spc="-15">
                <a:solidFill>
                  <a:srgbClr val="000000"/>
                </a:solidFill>
                <a:latin typeface="Calibri" panose="02020603050405020304" pitchFamily="2"/>
              </a:rPr>
              <a:t>monetary value (such as a flower arrangement, holiday basket, </a:t>
            </a:r>
          </a:p>
          <a:p>
            <a:pPr marL="0" marR="0" indent="0" algn="just">
              <a:lnSpc>
                <a:spcPts val="2000"/>
              </a:lnSpc>
              <a:spcBef>
                <a:spcPts val="365"/>
              </a:spcBef>
              <a:spcAft>
                <a:spcPts val="0"/>
              </a:spcAft>
            </a:pPr>
            <a:r>
              <a:rPr lang="en-US" sz="2000" spc="-5">
                <a:solidFill>
                  <a:srgbClr val="000000"/>
                </a:solidFill>
                <a:latin typeface="Calibri" panose="02020603050405020304" pitchFamily="2"/>
              </a:rPr>
              <a:t>baked good or the like); in such cases the Colleague is </a:t>
            </a:r>
          </a:p>
          <a:p>
            <a:pPr marL="0" marR="0" indent="0" algn="just">
              <a:lnSpc>
                <a:spcPts val="2000"/>
              </a:lnSpc>
              <a:spcBef>
                <a:spcPts val="365"/>
              </a:spcBef>
              <a:spcAft>
                <a:spcPts val="0"/>
              </a:spcAft>
            </a:pPr>
            <a:r>
              <a:rPr lang="en-US" sz="2000" spc="-5">
                <a:solidFill>
                  <a:srgbClr val="000000"/>
                </a:solidFill>
                <a:latin typeface="Calibri" panose="02020603050405020304" pitchFamily="2"/>
              </a:rPr>
              <a:t>encouraged to share the gift with others in the Colleague’s </a:t>
            </a:r>
          </a:p>
          <a:p>
            <a:pPr marL="0" marR="0" indent="0" algn="just">
              <a:lnSpc>
                <a:spcPts val="2000"/>
              </a:lnSpc>
              <a:spcBef>
                <a:spcPts val="365"/>
              </a:spcBef>
              <a:spcAft>
                <a:spcPts val="0"/>
              </a:spcAft>
            </a:pPr>
            <a:r>
              <a:rPr lang="en-US" sz="2000" spc="-25">
                <a:solidFill>
                  <a:srgbClr val="000000"/>
                </a:solidFill>
                <a:latin typeface="Calibri" panose="02020603050405020304" pitchFamily="2"/>
              </a:rPr>
              <a:t>department.” </a:t>
            </a:r>
          </a:p>
          <a:p>
            <a:pPr marL="0" marR="0" indent="0" algn="just">
              <a:lnSpc>
                <a:spcPts val="2000"/>
              </a:lnSpc>
              <a:spcBef>
                <a:spcPts val="3725"/>
              </a:spcBef>
              <a:spcAft>
                <a:spcPts val="0"/>
              </a:spcAft>
            </a:pPr>
            <a:r>
              <a:rPr lang="en-US" sz="2000" spc="0">
                <a:solidFill>
                  <a:srgbClr val="000000"/>
                </a:solidFill>
                <a:latin typeface="Calibri" panose="02020603050405020304" pitchFamily="2"/>
              </a:rPr>
              <a:t>Accepting gifts of cash, cash equivalents or any item of other </a:t>
            </a:r>
          </a:p>
          <a:p>
            <a:pPr marL="0" marR="0" indent="0" algn="just">
              <a:lnSpc>
                <a:spcPts val="2000"/>
              </a:lnSpc>
              <a:spcBef>
                <a:spcPts val="365"/>
              </a:spcBef>
              <a:spcAft>
                <a:spcPts val="410"/>
              </a:spcAft>
            </a:pPr>
            <a:r>
              <a:rPr lang="en-US" sz="2000" spc="0">
                <a:solidFill>
                  <a:srgbClr val="000000"/>
                </a:solidFill>
                <a:latin typeface="Calibri" panose="02020603050405020304" pitchFamily="2"/>
              </a:rPr>
              <a:t>than a nominal monetary value is </a:t>
            </a:r>
            <a:r>
              <a:rPr lang="en-US" sz="1950" b="1" spc="0">
                <a:solidFill>
                  <a:srgbClr val="000000"/>
                </a:solidFill>
                <a:latin typeface="Calibri" panose="02020603050405020304" pitchFamily="2"/>
              </a:rPr>
              <a:t>prohibited</a:t>
            </a:r>
            <a:r>
              <a:rPr lang="en-US" sz="2000" spc="0">
                <a:solidFill>
                  <a:srgbClr val="000000"/>
                </a:solidFill>
                <a:latin typeface="Calibri" panose="02020603050405020304" pitchFamily="2"/>
              </a:rPr>
              <a:t>. </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38" name="Text Placeholder 337"/>
          <p:cNvSpPr>
            <a:spLocks noGrp="1"/>
          </p:cNvSpPr>
          <p:nvPr>
            <p:ph type="body" idx="10"/>
          </p:nvPr>
        </p:nvSpPr>
        <p:spPr>
          <a:xfrm>
            <a:off x="722630" y="546100"/>
            <a:ext cx="10096500" cy="772795"/>
          </a:xfrm>
          <a:prstGeom prst="rect">
            <a:avLst/>
          </a:prstGeom>
          <a:noFill/>
          <a:ln w="0" cmpd="sng">
            <a:noFill/>
            <a:prstDash val="solid"/>
          </a:ln>
        </p:spPr>
        <p:txBody>
          <a:bodyPr vert="horz" lIns="0" tIns="48895" rIns="0" bIns="0" anchor="t"/>
          <a:lstStyle/>
          <a:p>
            <a:pPr marL="0" marR="0" indent="0" algn="l">
              <a:lnSpc>
                <a:spcPts val="4000"/>
              </a:lnSpc>
              <a:spcAft>
                <a:spcPts val="1630"/>
              </a:spcAft>
            </a:pPr>
            <a:r>
              <a:rPr lang="en-US" sz="3900" spc="5">
                <a:solidFill>
                  <a:srgbClr val="92D050"/>
                </a:solidFill>
                <a:latin typeface="Calibri" panose="02020603050405020304" pitchFamily="2"/>
              </a:rPr>
              <a:t>Gifts from those we do or might do business with </a:t>
            </a:r>
          </a:p>
        </p:txBody>
      </p:sp>
      <p:sp>
        <p:nvSpPr>
          <p:cNvPr id="341" name="Text Placeholder 340"/>
          <p:cNvSpPr>
            <a:spLocks noGrp="1"/>
          </p:cNvSpPr>
          <p:nvPr>
            <p:ph type="body" idx="10"/>
          </p:nvPr>
        </p:nvSpPr>
        <p:spPr>
          <a:xfrm>
            <a:off x="3148330" y="1318895"/>
            <a:ext cx="8763000" cy="431990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en-US" sz="2000" spc="-10">
                <a:solidFill>
                  <a:srgbClr val="000000"/>
                </a:solidFill>
                <a:latin typeface="Calibri" panose="02020603050405020304" pitchFamily="2"/>
              </a:rPr>
              <a:t>Our Code of Conduct, gift policy and vendor interactions policy are all clear – “Do not </a:t>
            </a:r>
          </a:p>
          <a:p>
            <a:pPr marL="0" marR="0" indent="0" algn="l">
              <a:lnSpc>
                <a:spcPts val="2000"/>
              </a:lnSpc>
              <a:spcBef>
                <a:spcPts val="845"/>
              </a:spcBef>
              <a:spcAft>
                <a:spcPts val="0"/>
              </a:spcAft>
            </a:pPr>
            <a:r>
              <a:rPr lang="en-US" sz="2000" spc="-10">
                <a:solidFill>
                  <a:srgbClr val="000000"/>
                </a:solidFill>
                <a:latin typeface="Calibri" panose="02020603050405020304" pitchFamily="2"/>
              </a:rPr>
              <a:t>accept any gift from those with whom we currently, or may, do business.” </a:t>
            </a:r>
          </a:p>
          <a:p>
            <a:pPr marL="3200400" marR="0" indent="0" algn="l">
              <a:lnSpc>
                <a:spcPts val="2100"/>
              </a:lnSpc>
              <a:spcBef>
                <a:spcPts val="750"/>
              </a:spcBef>
              <a:spcAft>
                <a:spcPts val="0"/>
              </a:spcAft>
            </a:pPr>
            <a:r>
              <a:rPr lang="en-US" sz="2000" b="1" i="1" spc="-10">
                <a:solidFill>
                  <a:srgbClr val="92D050"/>
                </a:solidFill>
                <a:latin typeface="Calibri" panose="02020603050405020304" pitchFamily="2"/>
              </a:rPr>
              <a:t>What’s a gift? </a:t>
            </a:r>
          </a:p>
          <a:p>
            <a:pPr marL="0" marR="0" indent="365760" algn="l">
              <a:lnSpc>
                <a:spcPts val="2100"/>
              </a:lnSpc>
              <a:spcBef>
                <a:spcPts val="740"/>
              </a:spcBef>
              <a:spcAft>
                <a:spcPts val="0"/>
              </a:spcAft>
              <a:buFont typeface="Calibri"/>
              <a:buChar char="·"/>
            </a:pPr>
            <a:r>
              <a:rPr lang="en-US" sz="2000" spc="-10">
                <a:solidFill>
                  <a:srgbClr val="000000"/>
                </a:solidFill>
                <a:latin typeface="Calibri" panose="02020603050405020304" pitchFamily="2"/>
              </a:rPr>
              <a:t>Entertainment or recreational items (such as golf balls, sports bags, artwork, CDs, </a:t>
            </a:r>
          </a:p>
          <a:p>
            <a:pPr marL="365760" marR="0" indent="0" algn="l">
              <a:lnSpc>
                <a:spcPts val="2000"/>
              </a:lnSpc>
              <a:spcBef>
                <a:spcPts val="365"/>
              </a:spcBef>
              <a:spcAft>
                <a:spcPts val="0"/>
              </a:spcAft>
            </a:pPr>
            <a:r>
              <a:rPr lang="en-US" sz="2000" spc="-10">
                <a:solidFill>
                  <a:srgbClr val="000000"/>
                </a:solidFill>
                <a:latin typeface="Calibri" panose="02020603050405020304" pitchFamily="2"/>
              </a:rPr>
              <a:t>tickets to sporting events, theater, etc.) </a:t>
            </a:r>
          </a:p>
          <a:p>
            <a:pPr marL="0" marR="0" indent="365760" algn="l">
              <a:lnSpc>
                <a:spcPts val="2100"/>
              </a:lnSpc>
              <a:spcBef>
                <a:spcPts val="740"/>
              </a:spcBef>
              <a:spcAft>
                <a:spcPts val="0"/>
              </a:spcAft>
              <a:buFont typeface="Calibri"/>
              <a:buChar char="·"/>
            </a:pPr>
            <a:r>
              <a:rPr lang="en-US" sz="2000" spc="-5">
                <a:solidFill>
                  <a:srgbClr val="000000"/>
                </a:solidFill>
                <a:latin typeface="Calibri" panose="02020603050405020304" pitchFamily="2"/>
              </a:rPr>
              <a:t>Cash, gift cards, gift certificates and coupons </a:t>
            </a:r>
          </a:p>
          <a:p>
            <a:pPr marL="0" marR="0" indent="365760" algn="l">
              <a:lnSpc>
                <a:spcPts val="2100"/>
              </a:lnSpc>
              <a:spcBef>
                <a:spcPts val="740"/>
              </a:spcBef>
              <a:spcAft>
                <a:spcPts val="0"/>
              </a:spcAft>
              <a:buFont typeface="Calibri"/>
              <a:buChar char="·"/>
            </a:pPr>
            <a:r>
              <a:rPr lang="en-US" sz="2000" spc="-5">
                <a:solidFill>
                  <a:srgbClr val="000000"/>
                </a:solidFill>
                <a:latin typeface="Calibri" panose="02020603050405020304" pitchFamily="2"/>
              </a:rPr>
              <a:t>Calendars, pens, coffee mugs and other advertising novelties </a:t>
            </a:r>
          </a:p>
          <a:p>
            <a:pPr marL="0" marR="0" indent="365760" algn="l">
              <a:lnSpc>
                <a:spcPts val="2100"/>
              </a:lnSpc>
              <a:spcBef>
                <a:spcPts val="740"/>
              </a:spcBef>
              <a:spcAft>
                <a:spcPts val="0"/>
              </a:spcAft>
              <a:buFont typeface="Calibri"/>
              <a:buChar char="·"/>
            </a:pPr>
            <a:r>
              <a:rPr lang="en-US" sz="2000" spc="-5">
                <a:solidFill>
                  <a:srgbClr val="000000"/>
                </a:solidFill>
                <a:latin typeface="Calibri" panose="02020603050405020304" pitchFamily="2"/>
              </a:rPr>
              <a:t>Holiday gift baskets and other food or beverage items </a:t>
            </a:r>
          </a:p>
          <a:p>
            <a:pPr marL="0" marR="0" indent="365760" algn="l">
              <a:lnSpc>
                <a:spcPts val="2100"/>
              </a:lnSpc>
              <a:spcBef>
                <a:spcPts val="740"/>
              </a:spcBef>
              <a:spcAft>
                <a:spcPts val="0"/>
              </a:spcAft>
              <a:buFont typeface="Calibri"/>
              <a:buChar char="·"/>
            </a:pPr>
            <a:r>
              <a:rPr lang="en-US" sz="2000" spc="-5">
                <a:solidFill>
                  <a:srgbClr val="000000"/>
                </a:solidFill>
                <a:latin typeface="Calibri" panose="02020603050405020304" pitchFamily="2"/>
              </a:rPr>
              <a:t>Meals and refreshments at restaurants or elsewhere </a:t>
            </a:r>
          </a:p>
          <a:p>
            <a:pPr marL="0" marR="0" indent="365760" algn="l">
              <a:lnSpc>
                <a:spcPts val="2100"/>
              </a:lnSpc>
              <a:spcBef>
                <a:spcPts val="765"/>
              </a:spcBef>
              <a:spcAft>
                <a:spcPts val="0"/>
              </a:spcAft>
              <a:buFont typeface="Calibri"/>
              <a:buChar char="·"/>
            </a:pPr>
            <a:r>
              <a:rPr lang="en-US" sz="2000" spc="-5">
                <a:solidFill>
                  <a:srgbClr val="000000"/>
                </a:solidFill>
                <a:latin typeface="Calibri" panose="02020603050405020304" pitchFamily="2"/>
              </a:rPr>
              <a:t>Grants, scholarships and medical related items </a:t>
            </a:r>
          </a:p>
          <a:p>
            <a:pPr marL="0" marR="0" indent="365760" algn="l">
              <a:lnSpc>
                <a:spcPts val="2100"/>
              </a:lnSpc>
              <a:spcBef>
                <a:spcPts val="740"/>
              </a:spcBef>
              <a:spcAft>
                <a:spcPts val="0"/>
              </a:spcAft>
              <a:buFont typeface="Calibri"/>
              <a:buChar char="·"/>
            </a:pPr>
            <a:r>
              <a:rPr lang="en-US" sz="2000" spc="-15">
                <a:solidFill>
                  <a:srgbClr val="000000"/>
                </a:solidFill>
                <a:latin typeface="Calibri" panose="02020603050405020304" pitchFamily="2"/>
              </a:rPr>
              <a:t>Travel expense reimbursement </a:t>
            </a:r>
          </a:p>
          <a:p>
            <a:pPr marL="0" marR="0" indent="365760" algn="l">
              <a:lnSpc>
                <a:spcPts val="2100"/>
              </a:lnSpc>
              <a:spcBef>
                <a:spcPts val="740"/>
              </a:spcBef>
              <a:spcAft>
                <a:spcPts val="500"/>
              </a:spcAft>
              <a:buFont typeface="Calibri"/>
              <a:buChar char="·"/>
            </a:pPr>
            <a:r>
              <a:rPr lang="en-US" sz="2000" spc="-5">
                <a:solidFill>
                  <a:srgbClr val="000000"/>
                </a:solidFill>
                <a:latin typeface="Calibri" panose="02020603050405020304" pitchFamily="2"/>
              </a:rPr>
              <a:t>Any other items, services or payments </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63" name="Text Placeholder 362"/>
          <p:cNvSpPr>
            <a:spLocks noGrp="1"/>
          </p:cNvSpPr>
          <p:nvPr>
            <p:ph type="body" idx="10"/>
          </p:nvPr>
        </p:nvSpPr>
        <p:spPr>
          <a:xfrm>
            <a:off x="935990" y="2514600"/>
            <a:ext cx="10160000" cy="889000"/>
          </a:xfrm>
          <a:prstGeom prst="rect">
            <a:avLst/>
          </a:prstGeom>
          <a:noFill/>
          <a:ln w="0" cmpd="sng">
            <a:noFill/>
            <a:prstDash val="solid"/>
          </a:ln>
        </p:spPr>
        <p:txBody>
          <a:bodyPr vert="horz" lIns="0" tIns="164465" rIns="0" bIns="0" anchor="t">
            <a:normAutofit fontScale="90000"/>
          </a:bodyPr>
          <a:lstStyle/>
          <a:p>
            <a:pPr marL="0" marR="0" indent="0" algn="l">
              <a:lnSpc>
                <a:spcPts val="4800"/>
              </a:lnSpc>
              <a:spcAft>
                <a:spcPts val="855"/>
              </a:spcAft>
            </a:pPr>
            <a:r>
              <a:rPr lang="en-US" sz="4300" spc="0">
                <a:solidFill>
                  <a:srgbClr val="000000"/>
                </a:solidFill>
                <a:latin typeface="Calibri" panose="02020603050405020304" pitchFamily="2"/>
              </a:rPr>
              <a:t>Conflicts of Interest </a:t>
            </a:r>
            <a:r>
              <a:rPr lang="en-US" sz="2950" spc="0">
                <a:solidFill>
                  <a:srgbClr val="000000"/>
                </a:solidFill>
                <a:latin typeface="Calibri" panose="02020603050405020304" pitchFamily="2"/>
              </a:rPr>
              <a:t>–</a:t>
            </a:r>
            <a:r>
              <a:rPr lang="en-US" sz="2750" b="1" spc="0">
                <a:solidFill>
                  <a:srgbClr val="92D050"/>
                </a:solidFill>
                <a:latin typeface="Calibri" panose="02020603050405020304" pitchFamily="2"/>
              </a:rPr>
              <a:t> integrity is in how you manage them </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66" name="Text Placeholder 365"/>
          <p:cNvSpPr>
            <a:spLocks noGrp="1"/>
          </p:cNvSpPr>
          <p:nvPr>
            <p:ph type="body" idx="10"/>
          </p:nvPr>
        </p:nvSpPr>
        <p:spPr>
          <a:xfrm>
            <a:off x="704215" y="533400"/>
            <a:ext cx="10744200" cy="1014730"/>
          </a:xfrm>
          <a:prstGeom prst="rect">
            <a:avLst/>
          </a:prstGeom>
          <a:noFill/>
          <a:ln w="0" cmpd="sng">
            <a:noFill/>
            <a:prstDash val="solid"/>
          </a:ln>
        </p:spPr>
        <p:txBody>
          <a:bodyPr vert="horz" lIns="0" tIns="61595" rIns="0" bIns="0" anchor="t"/>
          <a:lstStyle/>
          <a:p>
            <a:pPr marL="0" marR="0" indent="0" algn="ctr">
              <a:lnSpc>
                <a:spcPts val="4000"/>
              </a:lnSpc>
              <a:spcAft>
                <a:spcPts val="3430"/>
              </a:spcAft>
            </a:pPr>
            <a:r>
              <a:rPr lang="en-US" sz="3900" spc="15">
                <a:solidFill>
                  <a:srgbClr val="000000"/>
                </a:solidFill>
                <a:latin typeface="Calibri" panose="02020603050405020304" pitchFamily="2"/>
              </a:rPr>
              <a:t>Still have</a:t>
            </a:r>
            <a:r>
              <a:rPr lang="en-US" sz="3900" spc="15">
                <a:solidFill>
                  <a:srgbClr val="92D050"/>
                </a:solidFill>
                <a:latin typeface="Calibri" panose="02020603050405020304" pitchFamily="2"/>
              </a:rPr>
              <a:t> questions?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idx="10"/>
          </p:nvPr>
        </p:nvSpPr>
        <p:spPr>
          <a:xfrm>
            <a:off x="1905000" y="3098800"/>
            <a:ext cx="8458200" cy="2463800"/>
          </a:xfrm>
          <a:prstGeom prst="rect">
            <a:avLst/>
          </a:prstGeom>
          <a:noFill/>
          <a:ln w="0" cmpd="sng">
            <a:noFill/>
            <a:prstDash val="solid"/>
          </a:ln>
        </p:spPr>
        <p:txBody>
          <a:bodyPr vert="horz" lIns="0" tIns="104140" rIns="0" bIns="0" anchor="t"/>
          <a:lstStyle/>
          <a:p>
            <a:pPr marL="0" marR="0" indent="0" algn="ctr">
              <a:lnSpc>
                <a:spcPts val="4100"/>
              </a:lnSpc>
              <a:spcAft>
                <a:spcPts val="0"/>
              </a:spcAft>
            </a:pPr>
            <a:r>
              <a:rPr lang="en-US" sz="3950" spc="-70">
                <a:solidFill>
                  <a:srgbClr val="000000"/>
                </a:solidFill>
                <a:latin typeface="Calibri" panose="02020603050405020304" pitchFamily="2"/>
              </a:rPr>
              <a:t>The family of a trauma patient overheard </a:t>
            </a:r>
          </a:p>
          <a:p>
            <a:pPr marL="0" marR="0" indent="0" algn="ctr">
              <a:lnSpc>
                <a:spcPts val="4100"/>
              </a:lnSpc>
              <a:spcBef>
                <a:spcPts val="740"/>
              </a:spcBef>
              <a:spcAft>
                <a:spcPts val="0"/>
              </a:spcAft>
            </a:pPr>
            <a:r>
              <a:rPr lang="en-US" sz="3950" spc="-60">
                <a:solidFill>
                  <a:srgbClr val="000000"/>
                </a:solidFill>
                <a:latin typeface="Calibri" panose="02020603050405020304" pitchFamily="2"/>
              </a:rPr>
              <a:t>staff talking about the patient on a </a:t>
            </a:r>
          </a:p>
          <a:p>
            <a:pPr marL="0" marR="0" indent="0" algn="ctr">
              <a:lnSpc>
                <a:spcPts val="4100"/>
              </a:lnSpc>
              <a:spcBef>
                <a:spcPts val="740"/>
              </a:spcBef>
              <a:spcAft>
                <a:spcPts val="0"/>
              </a:spcAft>
            </a:pPr>
            <a:r>
              <a:rPr lang="en-US" sz="3950" spc="-60">
                <a:solidFill>
                  <a:srgbClr val="000000"/>
                </a:solidFill>
                <a:latin typeface="Calibri" panose="02020603050405020304" pitchFamily="2"/>
              </a:rPr>
              <a:t>cellphone to someone outside the </a:t>
            </a:r>
          </a:p>
          <a:p>
            <a:pPr marL="0" marR="0" indent="0" algn="ctr">
              <a:lnSpc>
                <a:spcPts val="4100"/>
              </a:lnSpc>
              <a:spcBef>
                <a:spcPts val="740"/>
              </a:spcBef>
              <a:spcAft>
                <a:spcPts val="95"/>
              </a:spcAft>
            </a:pPr>
            <a:r>
              <a:rPr lang="en-US" sz="3950" spc="-90">
                <a:solidFill>
                  <a:srgbClr val="000000"/>
                </a:solidFill>
                <a:latin typeface="Calibri" panose="02020603050405020304" pitchFamily="2"/>
              </a:rPr>
              <a:t>hospital ....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2" name="Text Placeholder 31"/>
          <p:cNvSpPr>
            <a:spLocks noGrp="1"/>
          </p:cNvSpPr>
          <p:nvPr>
            <p:ph type="body" idx="10"/>
          </p:nvPr>
        </p:nvSpPr>
        <p:spPr>
          <a:xfrm>
            <a:off x="2133600" y="3022600"/>
            <a:ext cx="7874000" cy="1841500"/>
          </a:xfrm>
          <a:prstGeom prst="rect">
            <a:avLst/>
          </a:prstGeom>
          <a:noFill/>
          <a:ln w="0" cmpd="sng">
            <a:noFill/>
            <a:prstDash val="solid"/>
          </a:ln>
        </p:spPr>
        <p:txBody>
          <a:bodyPr vert="horz" lIns="0" tIns="97790" rIns="0" bIns="0" anchor="t"/>
          <a:lstStyle/>
          <a:p>
            <a:pPr marL="0" marR="0" indent="0" algn="ctr">
              <a:lnSpc>
                <a:spcPts val="4100"/>
              </a:lnSpc>
              <a:spcAft>
                <a:spcPts val="0"/>
              </a:spcAft>
            </a:pPr>
            <a:r>
              <a:rPr lang="en-US" sz="3950" spc="-55">
                <a:solidFill>
                  <a:srgbClr val="000000"/>
                </a:solidFill>
                <a:latin typeface="Calibri" panose="02020603050405020304" pitchFamily="2"/>
              </a:rPr>
              <a:t>Two hospital employees took pictures </a:t>
            </a:r>
          </a:p>
          <a:p>
            <a:pPr marL="0" marR="0" indent="0" algn="ctr">
              <a:lnSpc>
                <a:spcPts val="4100"/>
              </a:lnSpc>
              <a:spcBef>
                <a:spcPts val="740"/>
              </a:spcBef>
              <a:spcAft>
                <a:spcPts val="0"/>
              </a:spcAft>
            </a:pPr>
            <a:r>
              <a:rPr lang="en-US" sz="3950" spc="-65">
                <a:solidFill>
                  <a:srgbClr val="000000"/>
                </a:solidFill>
                <a:latin typeface="Calibri" panose="02020603050405020304" pitchFamily="2"/>
              </a:rPr>
              <a:t>of a patient’s amputated leg – and </a:t>
            </a:r>
          </a:p>
          <a:p>
            <a:pPr marL="0" marR="0" indent="0" algn="ctr">
              <a:lnSpc>
                <a:spcPts val="4100"/>
              </a:lnSpc>
              <a:spcBef>
                <a:spcPts val="740"/>
              </a:spcBef>
              <a:spcAft>
                <a:spcPts val="0"/>
              </a:spcAft>
            </a:pPr>
            <a:r>
              <a:rPr lang="en-US" sz="3950" spc="-80">
                <a:solidFill>
                  <a:srgbClr val="000000"/>
                </a:solidFill>
                <a:latin typeface="Calibri" panose="02020603050405020304" pitchFamily="2"/>
              </a:rPr>
              <a:t>posted them on Facebook....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5" name="Text Placeholder 34"/>
          <p:cNvSpPr>
            <a:spLocks noGrp="1"/>
          </p:cNvSpPr>
          <p:nvPr>
            <p:ph type="body" idx="10"/>
          </p:nvPr>
        </p:nvSpPr>
        <p:spPr>
          <a:xfrm>
            <a:off x="3169920" y="2235200"/>
            <a:ext cx="5715000" cy="2451100"/>
          </a:xfrm>
          <a:prstGeom prst="rect">
            <a:avLst/>
          </a:prstGeom>
          <a:noFill/>
          <a:ln w="0" cmpd="sng">
            <a:noFill/>
            <a:prstDash val="solid"/>
          </a:ln>
        </p:spPr>
        <p:txBody>
          <a:bodyPr vert="horz" lIns="0" tIns="103505" rIns="0" bIns="0" anchor="t"/>
          <a:lstStyle/>
          <a:p>
            <a:pPr marL="0" marR="0" indent="0" algn="just">
              <a:lnSpc>
                <a:spcPts val="4000"/>
              </a:lnSpc>
              <a:spcAft>
                <a:spcPts val="0"/>
              </a:spcAft>
            </a:pPr>
            <a:r>
              <a:rPr lang="en-US" sz="3900" spc="-45">
                <a:solidFill>
                  <a:srgbClr val="92D050"/>
                </a:solidFill>
                <a:latin typeface="Calibri" panose="02020603050405020304" pitchFamily="2"/>
              </a:rPr>
              <a:t>Each of these cases actually </a:t>
            </a:r>
          </a:p>
          <a:p>
            <a:pPr marL="640080" marR="0" indent="0" algn="just">
              <a:lnSpc>
                <a:spcPts val="4000"/>
              </a:lnSpc>
              <a:spcBef>
                <a:spcPts val="750"/>
              </a:spcBef>
              <a:spcAft>
                <a:spcPts val="0"/>
              </a:spcAft>
            </a:pPr>
            <a:r>
              <a:rPr lang="en-US" sz="3900" spc="-60">
                <a:solidFill>
                  <a:srgbClr val="92D050"/>
                </a:solidFill>
                <a:latin typeface="Calibri" panose="02020603050405020304" pitchFamily="2"/>
              </a:rPr>
              <a:t>happened ... and was </a:t>
            </a:r>
          </a:p>
          <a:p>
            <a:pPr marL="0" marR="0" indent="0" algn="just">
              <a:lnSpc>
                <a:spcPts val="4000"/>
              </a:lnSpc>
              <a:spcBef>
                <a:spcPts val="750"/>
              </a:spcBef>
              <a:spcAft>
                <a:spcPts val="0"/>
              </a:spcAft>
            </a:pPr>
            <a:r>
              <a:rPr lang="en-US" sz="3900" spc="-50">
                <a:solidFill>
                  <a:srgbClr val="92D050"/>
                </a:solidFill>
                <a:latin typeface="Calibri" panose="02020603050405020304" pitchFamily="2"/>
              </a:rPr>
              <a:t>reported to authorities and </a:t>
            </a:r>
          </a:p>
          <a:p>
            <a:pPr marL="594360" marR="0" indent="0" algn="just">
              <a:lnSpc>
                <a:spcPts val="4000"/>
              </a:lnSpc>
              <a:spcBef>
                <a:spcPts val="750"/>
              </a:spcBef>
              <a:spcAft>
                <a:spcPts val="0"/>
              </a:spcAft>
            </a:pPr>
            <a:r>
              <a:rPr lang="en-US" sz="3900" spc="-55">
                <a:solidFill>
                  <a:srgbClr val="92D050"/>
                </a:solidFill>
                <a:latin typeface="Calibri" panose="02020603050405020304" pitchFamily="2"/>
              </a:rPr>
              <a:t>the patients involved.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8" name="Text Placeholder 37"/>
          <p:cNvSpPr>
            <a:spLocks noGrp="1"/>
          </p:cNvSpPr>
          <p:nvPr>
            <p:ph type="body" idx="10"/>
          </p:nvPr>
        </p:nvSpPr>
        <p:spPr>
          <a:xfrm>
            <a:off x="746760" y="2374900"/>
            <a:ext cx="10744200" cy="1193800"/>
          </a:xfrm>
          <a:prstGeom prst="rect">
            <a:avLst/>
          </a:prstGeom>
          <a:noFill/>
          <a:ln w="0" cmpd="sng">
            <a:noFill/>
            <a:prstDash val="solid"/>
          </a:ln>
        </p:spPr>
        <p:txBody>
          <a:bodyPr vert="horz" lIns="0" tIns="55245" rIns="0" bIns="0" anchor="t"/>
          <a:lstStyle/>
          <a:p>
            <a:pPr marL="0" marR="0" indent="0" algn="l">
              <a:lnSpc>
                <a:spcPts val="4000"/>
              </a:lnSpc>
              <a:spcAft>
                <a:spcPts val="0"/>
              </a:spcAft>
            </a:pPr>
            <a:r>
              <a:rPr lang="en-US" sz="3900" spc="15">
                <a:solidFill>
                  <a:srgbClr val="000000"/>
                </a:solidFill>
                <a:latin typeface="Calibri" panose="02020603050405020304" pitchFamily="2"/>
              </a:rPr>
              <a:t>Would you want any of these employees taking care </a:t>
            </a:r>
          </a:p>
          <a:p>
            <a:pPr marL="0" marR="0" indent="0" algn="ctr">
              <a:lnSpc>
                <a:spcPts val="4000"/>
              </a:lnSpc>
              <a:spcBef>
                <a:spcPts val="750"/>
              </a:spcBef>
              <a:spcAft>
                <a:spcPts val="95"/>
              </a:spcAft>
            </a:pPr>
            <a:r>
              <a:rPr lang="en-US" sz="3900" spc="20">
                <a:solidFill>
                  <a:srgbClr val="000000"/>
                </a:solidFill>
                <a:latin typeface="Calibri" panose="02020603050405020304" pitchFamily="2"/>
              </a:rPr>
              <a:t>of you or your family members? </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8"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6"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9" r:id="rId58"/>
    <p:sldLayoutId id="2147483720" r:id="rId59"/>
  </p:sldLayoutIdLst>
  <p:hf hdr="0" ftr="0" dt="0"/>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massshare/sites/corp_comp/SiteAssets/Pages/Policies/Contract%20Review%20Policy.pdf" TargetMode="External"/><Relationship Id="rId2" Type="http://schemas.openxmlformats.org/officeDocument/2006/relationships/hyperlink" Target="http://massshare/sites/corp_comp/SiteAssets/Pages/Policies/Policy%20on%20Speaking%20Up%20About%20Dangerous,%20Illegal%20or%20Unethical%20Conduct.pdf" TargetMode="Externa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jpg"/>
          <p:cNvPicPr/>
          <p:nvPr/>
        </p:nvPicPr>
        <p:blipFill>
          <a:blip r:embed="rId2" cstate="print"/>
          <a:stretch>
            <a:fillRect/>
          </a:stretch>
        </p:blipFill>
        <p:spPr>
          <a:xfrm>
            <a:off x="4267200" y="4306570"/>
            <a:ext cx="3029585" cy="582295"/>
          </a:xfrm>
          <a:prstGeom prst="rect">
            <a:avLst/>
          </a:prstGeom>
        </p:spPr>
      </p:pic>
      <p:sp>
        <p:nvSpPr>
          <p:cNvPr id="4" name="Text Placeholder 3"/>
          <p:cNvSpPr>
            <a:spLocks noGrp="1"/>
          </p:cNvSpPr>
          <p:nvPr>
            <p:ph type="body" idx="10"/>
          </p:nvPr>
        </p:nvSpPr>
        <p:spPr>
          <a:xfrm>
            <a:off x="0" y="1892300"/>
            <a:ext cx="12192000" cy="2414270"/>
          </a:xfrm>
          <a:prstGeom prst="rect">
            <a:avLst/>
          </a:prstGeom>
          <a:noFill/>
          <a:ln w="0" cmpd="sng">
            <a:noFill/>
            <a:prstDash val="solid"/>
          </a:ln>
        </p:spPr>
        <p:txBody>
          <a:bodyPr vert="horz" lIns="0" tIns="71755" rIns="0" bIns="0" anchor="t"/>
          <a:lstStyle/>
          <a:p>
            <a:pPr marL="0" marR="0" indent="0" algn="ctr">
              <a:lnSpc>
                <a:spcPts val="5900"/>
              </a:lnSpc>
              <a:spcAft>
                <a:spcPts val="0"/>
              </a:spcAft>
            </a:pPr>
            <a:r>
              <a:rPr lang="en-US" sz="5300" spc="-15" dirty="0" smtClean="0">
                <a:solidFill>
                  <a:srgbClr val="000000"/>
                </a:solidFill>
                <a:latin typeface="Calibri Light" panose="02020603050405020304" pitchFamily="2"/>
              </a:rPr>
              <a:t>2016 </a:t>
            </a:r>
            <a:r>
              <a:rPr lang="en-US" sz="5300" spc="-15" dirty="0">
                <a:solidFill>
                  <a:srgbClr val="000000"/>
                </a:solidFill>
                <a:latin typeface="Calibri Light" panose="02020603050405020304" pitchFamily="2"/>
              </a:rPr>
              <a:t>Mandatory </a:t>
            </a:r>
            <a:r>
              <a:rPr lang="en-US" sz="5300" spc="-15" dirty="0" smtClean="0">
                <a:solidFill>
                  <a:srgbClr val="000000"/>
                </a:solidFill>
                <a:latin typeface="Calibri Light" panose="02020603050405020304" pitchFamily="2"/>
              </a:rPr>
              <a:t>Corporate Compliance</a:t>
            </a:r>
            <a:endParaRPr lang="en-US" sz="5300" spc="-15" dirty="0">
              <a:solidFill>
                <a:srgbClr val="000000"/>
              </a:solidFill>
              <a:latin typeface="Calibri Light" panose="02020603050405020304" pitchFamily="2"/>
            </a:endParaRPr>
          </a:p>
        </p:txBody>
      </p:sp>
      <p:sp>
        <p:nvSpPr>
          <p:cNvPr id="5" name="TextBox 4"/>
          <p:cNvSpPr txBox="1"/>
          <p:nvPr/>
        </p:nvSpPr>
        <p:spPr>
          <a:xfrm>
            <a:off x="9829800" y="5791200"/>
            <a:ext cx="312906" cy="369332"/>
          </a:xfrm>
          <a:prstGeom prst="rect">
            <a:avLst/>
          </a:prstGeom>
          <a:noFill/>
        </p:spPr>
        <p:txBody>
          <a:bodyPr wrap="none" rtlCol="0">
            <a:spAutoFit/>
          </a:bodyPr>
          <a:lstStyle/>
          <a:p>
            <a:r>
              <a:rPr lang="en-US" dirty="0" smtClean="0"/>
              <a:t>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5" name="Text Placeholder 34"/>
          <p:cNvSpPr>
            <a:spLocks noGrp="1"/>
          </p:cNvSpPr>
          <p:nvPr>
            <p:ph type="body" idx="10"/>
          </p:nvPr>
        </p:nvSpPr>
        <p:spPr>
          <a:xfrm>
            <a:off x="3169920" y="2235200"/>
            <a:ext cx="5715000" cy="2451100"/>
          </a:xfrm>
          <a:prstGeom prst="rect">
            <a:avLst/>
          </a:prstGeom>
          <a:noFill/>
          <a:ln w="0" cmpd="sng">
            <a:noFill/>
            <a:prstDash val="solid"/>
          </a:ln>
        </p:spPr>
        <p:txBody>
          <a:bodyPr vert="horz" lIns="0" tIns="103505" rIns="0" bIns="0" anchor="t"/>
          <a:lstStyle/>
          <a:p>
            <a:pPr marL="0" marR="0" indent="0" algn="just">
              <a:lnSpc>
                <a:spcPts val="4000"/>
              </a:lnSpc>
              <a:spcAft>
                <a:spcPts val="0"/>
              </a:spcAft>
            </a:pPr>
            <a:r>
              <a:rPr lang="en-US" sz="3900" spc="-45" dirty="0">
                <a:solidFill>
                  <a:schemeClr val="tx1"/>
                </a:solidFill>
                <a:latin typeface="Calibri" panose="02020603050405020304" pitchFamily="2"/>
              </a:rPr>
              <a:t>Each of these cases actually </a:t>
            </a:r>
          </a:p>
          <a:p>
            <a:pPr marL="640080" marR="0" indent="0" algn="just">
              <a:lnSpc>
                <a:spcPts val="4000"/>
              </a:lnSpc>
              <a:spcBef>
                <a:spcPts val="750"/>
              </a:spcBef>
              <a:spcAft>
                <a:spcPts val="0"/>
              </a:spcAft>
            </a:pPr>
            <a:r>
              <a:rPr lang="en-US" sz="3900" spc="-60" dirty="0">
                <a:solidFill>
                  <a:schemeClr val="tx1"/>
                </a:solidFill>
                <a:latin typeface="Calibri" panose="02020603050405020304" pitchFamily="2"/>
              </a:rPr>
              <a:t>happened ... and was </a:t>
            </a:r>
          </a:p>
          <a:p>
            <a:pPr marL="0" marR="0" indent="0" algn="just">
              <a:lnSpc>
                <a:spcPts val="4000"/>
              </a:lnSpc>
              <a:spcBef>
                <a:spcPts val="750"/>
              </a:spcBef>
              <a:spcAft>
                <a:spcPts val="0"/>
              </a:spcAft>
            </a:pPr>
            <a:r>
              <a:rPr lang="en-US" sz="3900" spc="-50" dirty="0">
                <a:solidFill>
                  <a:schemeClr val="tx1"/>
                </a:solidFill>
                <a:latin typeface="Calibri" panose="02020603050405020304" pitchFamily="2"/>
              </a:rPr>
              <a:t>reported to authorities and </a:t>
            </a:r>
          </a:p>
          <a:p>
            <a:pPr marL="594360" marR="0" indent="0" algn="just">
              <a:lnSpc>
                <a:spcPts val="4000"/>
              </a:lnSpc>
              <a:spcBef>
                <a:spcPts val="750"/>
              </a:spcBef>
              <a:spcAft>
                <a:spcPts val="0"/>
              </a:spcAft>
            </a:pPr>
            <a:r>
              <a:rPr lang="en-US" sz="3900" spc="-55" dirty="0">
                <a:solidFill>
                  <a:schemeClr val="tx1"/>
                </a:solidFill>
                <a:latin typeface="Calibri" panose="02020603050405020304" pitchFamily="2"/>
              </a:rPr>
              <a:t>the patients involved. </a:t>
            </a:r>
          </a:p>
        </p:txBody>
      </p:sp>
      <p:sp>
        <p:nvSpPr>
          <p:cNvPr id="3" name="TextBox 2"/>
          <p:cNvSpPr txBox="1"/>
          <p:nvPr/>
        </p:nvSpPr>
        <p:spPr>
          <a:xfrm>
            <a:off x="10439400" y="6019800"/>
            <a:ext cx="441146" cy="369332"/>
          </a:xfrm>
          <a:prstGeom prst="rect">
            <a:avLst/>
          </a:prstGeom>
          <a:noFill/>
        </p:spPr>
        <p:txBody>
          <a:bodyPr wrap="none" rtlCol="0">
            <a:spAutoFit/>
          </a:bodyPr>
          <a:lstStyle/>
          <a:p>
            <a:r>
              <a:rPr lang="en-US" dirty="0" smtClean="0"/>
              <a:t>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8" name="Text Placeholder 37"/>
          <p:cNvSpPr>
            <a:spLocks noGrp="1"/>
          </p:cNvSpPr>
          <p:nvPr>
            <p:ph type="body" idx="10"/>
          </p:nvPr>
        </p:nvSpPr>
        <p:spPr>
          <a:xfrm>
            <a:off x="746760" y="2374900"/>
            <a:ext cx="10744200" cy="1193800"/>
          </a:xfrm>
          <a:prstGeom prst="rect">
            <a:avLst/>
          </a:prstGeom>
          <a:noFill/>
          <a:ln w="0" cmpd="sng">
            <a:noFill/>
            <a:prstDash val="solid"/>
          </a:ln>
        </p:spPr>
        <p:txBody>
          <a:bodyPr vert="horz" lIns="0" tIns="55245" rIns="0" bIns="0" anchor="t"/>
          <a:lstStyle/>
          <a:p>
            <a:pPr marL="0" marR="0" indent="0" algn="l">
              <a:lnSpc>
                <a:spcPts val="4000"/>
              </a:lnSpc>
              <a:spcAft>
                <a:spcPts val="0"/>
              </a:spcAft>
            </a:pPr>
            <a:r>
              <a:rPr lang="en-US" sz="3900" spc="15" dirty="0">
                <a:solidFill>
                  <a:srgbClr val="000000"/>
                </a:solidFill>
                <a:latin typeface="Calibri" panose="02020603050405020304" pitchFamily="2"/>
              </a:rPr>
              <a:t>Would you want any of these employees taking care </a:t>
            </a:r>
          </a:p>
          <a:p>
            <a:pPr marL="0" marR="0" indent="0" algn="ctr">
              <a:lnSpc>
                <a:spcPts val="4000"/>
              </a:lnSpc>
              <a:spcBef>
                <a:spcPts val="750"/>
              </a:spcBef>
              <a:spcAft>
                <a:spcPts val="95"/>
              </a:spcAft>
            </a:pPr>
            <a:r>
              <a:rPr lang="en-US" sz="3900" spc="20" dirty="0">
                <a:solidFill>
                  <a:srgbClr val="000000"/>
                </a:solidFill>
                <a:latin typeface="Calibri" panose="02020603050405020304" pitchFamily="2"/>
              </a:rPr>
              <a:t>of you or your family members? </a:t>
            </a:r>
          </a:p>
        </p:txBody>
      </p:sp>
      <p:pic>
        <p:nvPicPr>
          <p:cNvPr id="6146" name="Picture 2" descr="C:\Users\akirchberg\AppData\Local\Microsoft\Windows\Temporary Internet Files\Content.IE5\AU92TME0\4715483811_worried_man_pacing_xlargejpe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2600" y="3429000"/>
            <a:ext cx="2695575"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05800" y="6019800"/>
            <a:ext cx="441146" cy="369332"/>
          </a:xfrm>
          <a:prstGeom prst="rect">
            <a:avLst/>
          </a:prstGeom>
          <a:noFill/>
        </p:spPr>
        <p:txBody>
          <a:bodyPr wrap="none" rtlCol="0">
            <a:spAutoFit/>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1" name="Text Placeholder 40"/>
          <p:cNvSpPr>
            <a:spLocks noGrp="1"/>
          </p:cNvSpPr>
          <p:nvPr>
            <p:ph type="body" idx="10"/>
          </p:nvPr>
        </p:nvSpPr>
        <p:spPr>
          <a:xfrm>
            <a:off x="2438400" y="1790700"/>
            <a:ext cx="6400800" cy="2413000"/>
          </a:xfrm>
          <a:prstGeom prst="rect">
            <a:avLst/>
          </a:prstGeom>
          <a:noFill/>
          <a:ln w="0" cmpd="sng">
            <a:noFill/>
            <a:prstDash val="solid"/>
          </a:ln>
        </p:spPr>
        <p:txBody>
          <a:bodyPr vert="horz" lIns="0" tIns="60325" rIns="0" bIns="0" anchor="t"/>
          <a:lstStyle/>
          <a:p>
            <a:pPr marL="0" marR="0" indent="0" algn="l">
              <a:lnSpc>
                <a:spcPts val="4000"/>
              </a:lnSpc>
              <a:spcAft>
                <a:spcPts val="0"/>
              </a:spcAft>
            </a:pPr>
            <a:r>
              <a:rPr lang="en-US" sz="3900" i="1" spc="35" dirty="0">
                <a:solidFill>
                  <a:schemeClr val="tx1"/>
                </a:solidFill>
                <a:latin typeface="Calibri" panose="02020603050405020304" pitchFamily="2"/>
              </a:rPr>
              <a:t>A real newspaper headline: </a:t>
            </a:r>
          </a:p>
          <a:p>
            <a:pPr marL="45720" marR="0" indent="0" algn="l">
              <a:lnSpc>
                <a:spcPts val="4000"/>
              </a:lnSpc>
              <a:spcBef>
                <a:spcPts val="5550"/>
              </a:spcBef>
              <a:spcAft>
                <a:spcPts val="0"/>
              </a:spcAft>
            </a:pPr>
            <a:r>
              <a:rPr lang="en-US" sz="3900" spc="0" dirty="0">
                <a:solidFill>
                  <a:srgbClr val="000000"/>
                </a:solidFill>
                <a:latin typeface="Calibri" panose="02020603050405020304" pitchFamily="2"/>
              </a:rPr>
              <a:t>“Six People Fired from Hospital </a:t>
            </a:r>
          </a:p>
          <a:p>
            <a:pPr marL="1234440" marR="0" indent="0" algn="l">
              <a:lnSpc>
                <a:spcPts val="4000"/>
              </a:lnSpc>
              <a:spcBef>
                <a:spcPts val="750"/>
              </a:spcBef>
              <a:spcAft>
                <a:spcPts val="20"/>
              </a:spcAft>
            </a:pPr>
            <a:r>
              <a:rPr lang="en-US" sz="3900" spc="10" dirty="0">
                <a:solidFill>
                  <a:srgbClr val="000000"/>
                </a:solidFill>
                <a:latin typeface="Calibri" panose="02020603050405020304" pitchFamily="2"/>
              </a:rPr>
              <a:t>Over Patient Privacy” </a:t>
            </a:r>
          </a:p>
        </p:txBody>
      </p:sp>
      <p:pic>
        <p:nvPicPr>
          <p:cNvPr id="7170" name="Picture 2" descr="C:\Users\akirchberg\AppData\Local\Microsoft\Windows\Temporary Internet Files\Content.IE5\AU92TME0\newspaper-ic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4169567"/>
            <a:ext cx="2300288" cy="2300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4" name="Text Placeholder 43"/>
          <p:cNvSpPr>
            <a:spLocks noGrp="1"/>
          </p:cNvSpPr>
          <p:nvPr>
            <p:ph type="body" idx="10"/>
          </p:nvPr>
        </p:nvSpPr>
        <p:spPr>
          <a:xfrm>
            <a:off x="1285714" y="838200"/>
            <a:ext cx="9601200" cy="1270000"/>
          </a:xfrm>
          <a:prstGeom prst="rect">
            <a:avLst/>
          </a:prstGeom>
          <a:noFill/>
          <a:ln w="0" cmpd="sng">
            <a:noFill/>
            <a:prstDash val="solid"/>
          </a:ln>
        </p:spPr>
        <p:txBody>
          <a:bodyPr vert="horz" lIns="0" tIns="53975" rIns="0" bIns="0" anchor="t"/>
          <a:lstStyle/>
          <a:p>
            <a:pPr marL="0" marR="0" indent="0" algn="ctr">
              <a:lnSpc>
                <a:spcPts val="4100"/>
              </a:lnSpc>
              <a:spcAft>
                <a:spcPts val="0"/>
              </a:spcAft>
            </a:pPr>
            <a:r>
              <a:rPr lang="en-US" sz="3950" spc="0" dirty="0">
                <a:solidFill>
                  <a:srgbClr val="000000"/>
                </a:solidFill>
                <a:latin typeface="Calibri" panose="02020603050405020304" pitchFamily="2"/>
              </a:rPr>
              <a:t>Does that headline make you more - </a:t>
            </a:r>
          </a:p>
          <a:p>
            <a:pPr marL="0" marR="0" indent="0" algn="l">
              <a:lnSpc>
                <a:spcPts val="4100"/>
              </a:lnSpc>
              <a:spcBef>
                <a:spcPts val="740"/>
              </a:spcBef>
              <a:spcAft>
                <a:spcPts val="670"/>
              </a:spcAft>
            </a:pPr>
            <a:r>
              <a:rPr lang="en-US" sz="3950" spc="-10" dirty="0">
                <a:solidFill>
                  <a:schemeClr val="tx1"/>
                </a:solidFill>
                <a:latin typeface="Calibri" panose="02020603050405020304" pitchFamily="2"/>
              </a:rPr>
              <a:t>or less </a:t>
            </a:r>
            <a:r>
              <a:rPr lang="en-US" sz="3950" spc="-10" dirty="0">
                <a:solidFill>
                  <a:srgbClr val="000000"/>
                </a:solidFill>
                <a:latin typeface="Calibri" panose="02020603050405020304" pitchFamily="2"/>
              </a:rPr>
              <a:t>- willing to be a patient at that hospital? </a:t>
            </a:r>
          </a:p>
        </p:txBody>
      </p:sp>
      <p:pic>
        <p:nvPicPr>
          <p:cNvPr id="8194" name="Picture 2" descr="C:\Users\akirchberg\AppData\Local\Microsoft\Windows\Temporary Internet Files\Content.IE5\IV6UP591\pi_hospita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267" y="2133600"/>
            <a:ext cx="4199466"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7" name="Text Placeholder 46"/>
          <p:cNvSpPr>
            <a:spLocks noGrp="1"/>
          </p:cNvSpPr>
          <p:nvPr>
            <p:ph type="body" idx="10"/>
          </p:nvPr>
        </p:nvSpPr>
        <p:spPr>
          <a:xfrm>
            <a:off x="719455" y="533400"/>
            <a:ext cx="10782300" cy="990600"/>
          </a:xfrm>
          <a:prstGeom prst="rect">
            <a:avLst/>
          </a:prstGeom>
          <a:noFill/>
          <a:ln w="0" cmpd="sng">
            <a:noFill/>
            <a:prstDash val="solid"/>
          </a:ln>
        </p:spPr>
        <p:txBody>
          <a:bodyPr vert="horz" lIns="0" tIns="60325" rIns="0" bIns="0" anchor="t"/>
          <a:lstStyle/>
          <a:p>
            <a:pPr marL="0" marR="0" indent="0" algn="ctr">
              <a:lnSpc>
                <a:spcPts val="4100"/>
              </a:lnSpc>
              <a:spcAft>
                <a:spcPts val="3215"/>
              </a:spcAft>
            </a:pPr>
            <a:r>
              <a:rPr lang="en-US" sz="3950" spc="-110" dirty="0">
                <a:solidFill>
                  <a:schemeClr val="tx1"/>
                </a:solidFill>
                <a:latin typeface="Calibri" panose="02020603050405020304" pitchFamily="2"/>
              </a:rPr>
              <a:t>In a 2015 survey of patients... </a:t>
            </a:r>
          </a:p>
        </p:txBody>
      </p:sp>
      <p:sp>
        <p:nvSpPr>
          <p:cNvPr id="48" name="Text Placeholder 47"/>
          <p:cNvSpPr>
            <a:spLocks noGrp="1"/>
          </p:cNvSpPr>
          <p:nvPr>
            <p:ph type="body" idx="10"/>
          </p:nvPr>
        </p:nvSpPr>
        <p:spPr>
          <a:xfrm>
            <a:off x="719455" y="1524000"/>
            <a:ext cx="10782300" cy="3771900"/>
          </a:xfrm>
          <a:prstGeom prst="rect">
            <a:avLst/>
          </a:prstGeom>
          <a:noFill/>
          <a:ln w="0" cmpd="sng">
            <a:noFill/>
            <a:prstDash val="solid"/>
          </a:ln>
        </p:spPr>
        <p:txBody>
          <a:bodyPr vert="horz" lIns="0" tIns="137795" rIns="0" bIns="0" anchor="t"/>
          <a:lstStyle/>
          <a:p>
            <a:pPr marL="0" marR="0" indent="320040" algn="l">
              <a:lnSpc>
                <a:spcPts val="3000"/>
              </a:lnSpc>
              <a:spcAft>
                <a:spcPts val="0"/>
              </a:spcAft>
              <a:buFont typeface="Calibri"/>
              <a:buChar char="·"/>
            </a:pPr>
            <a:r>
              <a:rPr lang="en-US" sz="2800" spc="0" dirty="0">
                <a:solidFill>
                  <a:srgbClr val="000000"/>
                </a:solidFill>
                <a:latin typeface="Calibri" panose="02020603050405020304" pitchFamily="2"/>
              </a:rPr>
              <a:t>54 % reported they would switch to another healthcare provider if they </a:t>
            </a:r>
          </a:p>
          <a:p>
            <a:pPr marL="320040" marR="0" indent="0" algn="l">
              <a:lnSpc>
                <a:spcPts val="2800"/>
              </a:lnSpc>
              <a:spcBef>
                <a:spcPts val="515"/>
              </a:spcBef>
              <a:spcAft>
                <a:spcPts val="0"/>
              </a:spcAft>
            </a:pPr>
            <a:r>
              <a:rPr lang="en-US" sz="2800" spc="-5" dirty="0">
                <a:solidFill>
                  <a:srgbClr val="000000"/>
                </a:solidFill>
                <a:latin typeface="Calibri" panose="02020603050405020304" pitchFamily="2"/>
              </a:rPr>
              <a:t>were notified of a data breach at the one where they were currently </a:t>
            </a:r>
          </a:p>
          <a:p>
            <a:pPr marL="320040" marR="0" indent="0" algn="l">
              <a:lnSpc>
                <a:spcPts val="2800"/>
              </a:lnSpc>
              <a:spcBef>
                <a:spcPts val="515"/>
              </a:spcBef>
              <a:spcAft>
                <a:spcPts val="0"/>
              </a:spcAft>
            </a:pPr>
            <a:r>
              <a:rPr lang="en-US" sz="2800" spc="-15" dirty="0">
                <a:solidFill>
                  <a:srgbClr val="000000"/>
                </a:solidFill>
                <a:latin typeface="Calibri" panose="02020603050405020304" pitchFamily="2"/>
              </a:rPr>
              <a:t>getting their care </a:t>
            </a:r>
          </a:p>
          <a:p>
            <a:pPr marL="0" marR="0" indent="320040" algn="l">
              <a:lnSpc>
                <a:spcPts val="3000"/>
              </a:lnSpc>
              <a:spcBef>
                <a:spcPts val="2240"/>
              </a:spcBef>
              <a:spcAft>
                <a:spcPts val="0"/>
              </a:spcAft>
              <a:buFont typeface="Calibri"/>
              <a:buChar char="·"/>
            </a:pPr>
            <a:r>
              <a:rPr lang="en-US" sz="2800" spc="-5" dirty="0">
                <a:solidFill>
                  <a:srgbClr val="000000"/>
                </a:solidFill>
                <a:latin typeface="Calibri" panose="02020603050405020304" pitchFamily="2"/>
              </a:rPr>
              <a:t>21 % reported already choosing not to share certain information with </a:t>
            </a:r>
          </a:p>
          <a:p>
            <a:pPr marL="320040" marR="0" indent="0" algn="l">
              <a:lnSpc>
                <a:spcPts val="2800"/>
              </a:lnSpc>
              <a:spcBef>
                <a:spcPts val="520"/>
              </a:spcBef>
              <a:spcAft>
                <a:spcPts val="0"/>
              </a:spcAft>
            </a:pPr>
            <a:r>
              <a:rPr lang="en-US" sz="2800" spc="-10" dirty="0">
                <a:solidFill>
                  <a:srgbClr val="000000"/>
                </a:solidFill>
                <a:latin typeface="Calibri" panose="02020603050405020304" pitchFamily="2"/>
              </a:rPr>
              <a:t>their provider because of fear of a data breach </a:t>
            </a:r>
          </a:p>
          <a:p>
            <a:pPr marL="0" marR="0" indent="0" algn="r">
              <a:lnSpc>
                <a:spcPts val="2000"/>
              </a:lnSpc>
              <a:spcBef>
                <a:spcPts val="4950"/>
              </a:spcBef>
              <a:spcAft>
                <a:spcPts val="0"/>
              </a:spcAft>
            </a:pPr>
            <a:r>
              <a:rPr lang="en-US" sz="2000" spc="-5" dirty="0">
                <a:solidFill>
                  <a:srgbClr val="000000"/>
                </a:solidFill>
                <a:latin typeface="Calibri" panose="02020603050405020304" pitchFamily="2"/>
              </a:rPr>
              <a:t>HIPAA Breaches: Minimizing Risks and Patient Fears </a:t>
            </a:r>
          </a:p>
          <a:p>
            <a:pPr marL="0" marR="0" indent="0" algn="r">
              <a:lnSpc>
                <a:spcPts val="2000"/>
              </a:lnSpc>
              <a:spcBef>
                <a:spcPts val="845"/>
              </a:spcBef>
              <a:spcAft>
                <a:spcPts val="430"/>
              </a:spcAft>
            </a:pPr>
            <a:r>
              <a:rPr lang="en-US" sz="2000" u="sng" spc="0" dirty="0">
                <a:solidFill>
                  <a:srgbClr val="0000FF"/>
                </a:solidFill>
                <a:latin typeface="Calibri" panose="02020603050405020304" pitchFamily="2"/>
              </a:rPr>
              <a:t>http://www.softwareadvice.com/medical/industryview/hipaa-breaches-report-2015/</a:t>
            </a:r>
            <a:r>
              <a:rPr lang="en-US" sz="100" spc="0" dirty="0">
                <a:solidFill>
                  <a:srgbClr val="0000FF"/>
                </a:solidFill>
                <a:latin typeface="Calibri" panose="02020603050405020304" pitchFamily="2"/>
              </a:rPr>
              <a:t>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1" name="Text Placeholder 50"/>
          <p:cNvSpPr>
            <a:spLocks noGrp="1"/>
          </p:cNvSpPr>
          <p:nvPr>
            <p:ph type="body" idx="10"/>
          </p:nvPr>
        </p:nvSpPr>
        <p:spPr>
          <a:xfrm>
            <a:off x="704215" y="533400"/>
            <a:ext cx="10299700" cy="1082040"/>
          </a:xfrm>
          <a:prstGeom prst="rect">
            <a:avLst/>
          </a:prstGeom>
          <a:noFill/>
          <a:ln w="0" cmpd="sng">
            <a:noFill/>
            <a:prstDash val="solid"/>
          </a:ln>
        </p:spPr>
        <p:txBody>
          <a:bodyPr vert="horz" lIns="0" tIns="60325" rIns="0" bIns="0" anchor="t"/>
          <a:lstStyle/>
          <a:p>
            <a:pPr marL="0" marR="0" indent="0" algn="ctr">
              <a:lnSpc>
                <a:spcPts val="4100"/>
              </a:lnSpc>
              <a:spcAft>
                <a:spcPts val="3935"/>
              </a:spcAft>
            </a:pPr>
            <a:r>
              <a:rPr lang="en-US" sz="3950" spc="-114" dirty="0">
                <a:solidFill>
                  <a:schemeClr val="tx1"/>
                </a:solidFill>
                <a:latin typeface="Calibri" panose="02020603050405020304" pitchFamily="2"/>
              </a:rPr>
              <a:t>In another survey... </a:t>
            </a:r>
          </a:p>
        </p:txBody>
      </p:sp>
      <p:sp>
        <p:nvSpPr>
          <p:cNvPr id="52" name="Text Placeholder 51"/>
          <p:cNvSpPr>
            <a:spLocks noGrp="1"/>
          </p:cNvSpPr>
          <p:nvPr>
            <p:ph type="body" idx="10"/>
          </p:nvPr>
        </p:nvSpPr>
        <p:spPr>
          <a:xfrm>
            <a:off x="704215" y="1615440"/>
            <a:ext cx="10299700" cy="3934460"/>
          </a:xfrm>
          <a:prstGeom prst="rect">
            <a:avLst/>
          </a:prstGeom>
          <a:noFill/>
          <a:ln w="0" cmpd="sng">
            <a:noFill/>
            <a:prstDash val="solid"/>
          </a:ln>
        </p:spPr>
        <p:txBody>
          <a:bodyPr vert="horz" lIns="0" tIns="65405" rIns="0" bIns="0" anchor="t"/>
          <a:lstStyle/>
          <a:p>
            <a:pPr marL="0" marR="0" indent="0" algn="just">
              <a:lnSpc>
                <a:spcPts val="2800"/>
              </a:lnSpc>
              <a:spcAft>
                <a:spcPts val="0"/>
              </a:spcAft>
            </a:pPr>
            <a:r>
              <a:rPr lang="en-US" sz="2800" spc="-15" dirty="0" smtClean="0">
                <a:solidFill>
                  <a:srgbClr val="000000"/>
                </a:solidFill>
                <a:latin typeface="Calibri" panose="02020603050405020304" pitchFamily="2"/>
              </a:rPr>
              <a:t>73%  </a:t>
            </a:r>
            <a:r>
              <a:rPr lang="en-US" sz="2800" spc="-15" dirty="0">
                <a:solidFill>
                  <a:srgbClr val="000000"/>
                </a:solidFill>
                <a:latin typeface="Calibri" panose="02020603050405020304" pitchFamily="2"/>
              </a:rPr>
              <a:t>of patients reported that if there were serious or repeated </a:t>
            </a:r>
          </a:p>
          <a:p>
            <a:pPr marL="0" marR="0" indent="0" algn="just">
              <a:lnSpc>
                <a:spcPts val="2800"/>
              </a:lnSpc>
              <a:spcBef>
                <a:spcPts val="515"/>
              </a:spcBef>
              <a:spcAft>
                <a:spcPts val="0"/>
              </a:spcAft>
            </a:pPr>
            <a:r>
              <a:rPr lang="en-US" sz="2800" spc="-20" dirty="0">
                <a:solidFill>
                  <a:srgbClr val="000000"/>
                </a:solidFill>
                <a:latin typeface="Calibri" panose="02020603050405020304" pitchFamily="2"/>
              </a:rPr>
              <a:t>breaches of patients’ personal information at a hospital where they had </a:t>
            </a:r>
          </a:p>
          <a:p>
            <a:pPr marL="0" marR="0" indent="0" algn="just">
              <a:lnSpc>
                <a:spcPts val="2800"/>
              </a:lnSpc>
              <a:spcBef>
                <a:spcPts val="515"/>
              </a:spcBef>
              <a:spcAft>
                <a:spcPts val="0"/>
              </a:spcAft>
            </a:pPr>
            <a:r>
              <a:rPr lang="en-US" sz="2800" spc="-10" dirty="0">
                <a:solidFill>
                  <a:srgbClr val="000000"/>
                </a:solidFill>
                <a:latin typeface="Calibri" panose="02020603050405020304" pitchFamily="2"/>
              </a:rPr>
              <a:t>treatment, it would reduce their confidence in the quality of healthcare </a:t>
            </a:r>
          </a:p>
          <a:p>
            <a:pPr marL="0" marR="0" indent="0" algn="just">
              <a:lnSpc>
                <a:spcPts val="2800"/>
              </a:lnSpc>
              <a:spcBef>
                <a:spcPts val="515"/>
              </a:spcBef>
              <a:spcAft>
                <a:spcPts val="0"/>
              </a:spcAft>
            </a:pPr>
            <a:r>
              <a:rPr lang="en-US" sz="2800" spc="-20" dirty="0">
                <a:solidFill>
                  <a:srgbClr val="000000"/>
                </a:solidFill>
                <a:latin typeface="Calibri" panose="02020603050405020304" pitchFamily="2"/>
              </a:rPr>
              <a:t>offered by the hospital. </a:t>
            </a:r>
          </a:p>
          <a:p>
            <a:pPr marL="3657600" marR="0" indent="0" algn="just">
              <a:lnSpc>
                <a:spcPts val="2000"/>
              </a:lnSpc>
              <a:spcBef>
                <a:spcPts val="6940"/>
              </a:spcBef>
              <a:spcAft>
                <a:spcPts val="0"/>
              </a:spcAft>
            </a:pPr>
            <a:r>
              <a:rPr lang="en-US" sz="2000" i="1" spc="0" dirty="0">
                <a:solidFill>
                  <a:srgbClr val="000000"/>
                </a:solidFill>
                <a:latin typeface="Calibri" panose="02020603050405020304" pitchFamily="2"/>
              </a:rPr>
              <a:t>UK: How Privacy Considerations Drive Patient Decisions </a:t>
            </a:r>
          </a:p>
          <a:p>
            <a:pPr marL="3657600" marR="0" indent="0" algn="just">
              <a:lnSpc>
                <a:spcPts val="2000"/>
              </a:lnSpc>
              <a:spcBef>
                <a:spcPts val="680"/>
              </a:spcBef>
              <a:spcAft>
                <a:spcPts val="0"/>
              </a:spcAft>
            </a:pPr>
            <a:r>
              <a:rPr lang="en-US" sz="2000" i="1" spc="0" dirty="0">
                <a:solidFill>
                  <a:srgbClr val="000000"/>
                </a:solidFill>
                <a:latin typeface="Calibri" panose="02020603050405020304" pitchFamily="2"/>
              </a:rPr>
              <a:t>and Impact Patient Care Outcomes (2011) </a:t>
            </a:r>
          </a:p>
          <a:p>
            <a:pPr marL="0" marR="0" indent="0" algn="just">
              <a:lnSpc>
                <a:spcPts val="2200"/>
              </a:lnSpc>
              <a:spcBef>
                <a:spcPts val="925"/>
              </a:spcBef>
              <a:spcAft>
                <a:spcPts val="0"/>
              </a:spcAft>
            </a:pPr>
            <a:r>
              <a:rPr lang="en-US" sz="2200" u="sng" spc="-10" dirty="0">
                <a:solidFill>
                  <a:srgbClr val="0000FF"/>
                </a:solidFill>
                <a:latin typeface="Calibri" panose="02020603050405020304" pitchFamily="2"/>
              </a:rPr>
              <a:t>http://www.fairwarning.com/wp-content/uploads/2015/09/2011-10-WP-UK-PATIENT-</a:t>
            </a:r>
            <a:r>
              <a:rPr lang="en-US" sz="100" dirty="0">
                <a:solidFill>
                  <a:srgbClr val="000000"/>
                </a:solidFill>
                <a:latin typeface="Calibri" panose="02020603050405020304" pitchFamily="2"/>
              </a:rPr>
              <a:t> </a:t>
            </a:r>
          </a:p>
          <a:p>
            <a:pPr marL="0" marR="0" indent="0" algn="just">
              <a:lnSpc>
                <a:spcPts val="2200"/>
              </a:lnSpc>
              <a:spcBef>
                <a:spcPts val="400"/>
              </a:spcBef>
              <a:spcAft>
                <a:spcPts val="0"/>
              </a:spcAft>
            </a:pPr>
            <a:r>
              <a:rPr lang="en-US" sz="2200" u="sng" spc="-10" dirty="0">
                <a:solidFill>
                  <a:srgbClr val="0000FF"/>
                </a:solidFill>
                <a:latin typeface="Calibri" panose="02020603050405020304" pitchFamily="2"/>
              </a:rPr>
              <a:t>SURVEY.pdf com/wp-content/uploads/2015/09/2011-10-WP-UK-PATIENT-SURVEY.pdf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5" name="Text Placeholder 54"/>
          <p:cNvSpPr>
            <a:spLocks noGrp="1"/>
          </p:cNvSpPr>
          <p:nvPr>
            <p:ph type="body" idx="10"/>
          </p:nvPr>
        </p:nvSpPr>
        <p:spPr>
          <a:xfrm>
            <a:off x="2922905" y="1244600"/>
            <a:ext cx="6642100" cy="3719830"/>
          </a:xfrm>
          <a:prstGeom prst="rect">
            <a:avLst/>
          </a:prstGeom>
          <a:noFill/>
          <a:ln w="0" cmpd="sng">
            <a:noFill/>
            <a:prstDash val="solid"/>
          </a:ln>
        </p:spPr>
        <p:txBody>
          <a:bodyPr vert="horz" lIns="0" tIns="105410" rIns="0" bIns="0" anchor="t"/>
          <a:lstStyle/>
          <a:p>
            <a:pPr marL="0" marR="0" indent="0" algn="ctr">
              <a:lnSpc>
                <a:spcPts val="4100"/>
              </a:lnSpc>
              <a:spcAft>
                <a:spcPts val="0"/>
              </a:spcAft>
            </a:pPr>
            <a:r>
              <a:rPr lang="en-US" sz="3950" spc="-25" dirty="0">
                <a:solidFill>
                  <a:srgbClr val="000000"/>
                </a:solidFill>
                <a:latin typeface="Calibri" panose="02020603050405020304" pitchFamily="2"/>
              </a:rPr>
              <a:t>Each day we have </a:t>
            </a:r>
          </a:p>
          <a:p>
            <a:pPr marL="0" marR="0" indent="0" algn="ctr">
              <a:lnSpc>
                <a:spcPts val="4100"/>
              </a:lnSpc>
              <a:spcBef>
                <a:spcPts val="740"/>
              </a:spcBef>
              <a:spcAft>
                <a:spcPts val="0"/>
              </a:spcAft>
            </a:pPr>
            <a:r>
              <a:rPr lang="en-US" sz="3950" spc="5" dirty="0">
                <a:solidFill>
                  <a:srgbClr val="000000"/>
                </a:solidFill>
                <a:latin typeface="Calibri" panose="02020603050405020304" pitchFamily="2"/>
              </a:rPr>
              <a:t>opportunities to add to - or </a:t>
            </a:r>
          </a:p>
          <a:p>
            <a:pPr marL="0" marR="0" indent="0" algn="ctr">
              <a:lnSpc>
                <a:spcPts val="4100"/>
              </a:lnSpc>
              <a:spcBef>
                <a:spcPts val="740"/>
              </a:spcBef>
              <a:spcAft>
                <a:spcPts val="0"/>
              </a:spcAft>
            </a:pPr>
            <a:r>
              <a:rPr lang="en-US" sz="3950" spc="0" dirty="0">
                <a:solidFill>
                  <a:srgbClr val="000000"/>
                </a:solidFill>
                <a:latin typeface="Calibri" panose="02020603050405020304" pitchFamily="2"/>
              </a:rPr>
              <a:t>damage - the trust patients </a:t>
            </a:r>
          </a:p>
          <a:p>
            <a:pPr marL="0" marR="0" indent="0" algn="ctr">
              <a:lnSpc>
                <a:spcPts val="4100"/>
              </a:lnSpc>
              <a:spcBef>
                <a:spcPts val="740"/>
              </a:spcBef>
              <a:spcAft>
                <a:spcPts val="0"/>
              </a:spcAft>
            </a:pPr>
            <a:r>
              <a:rPr lang="en-US" sz="3950" spc="0" dirty="0">
                <a:solidFill>
                  <a:srgbClr val="000000"/>
                </a:solidFill>
                <a:latin typeface="Calibri" panose="02020603050405020304" pitchFamily="2"/>
              </a:rPr>
              <a:t>and their families place in </a:t>
            </a:r>
          </a:p>
          <a:p>
            <a:pPr marL="0" marR="0" indent="0" algn="ctr">
              <a:lnSpc>
                <a:spcPts val="4100"/>
              </a:lnSpc>
              <a:spcBef>
                <a:spcPts val="740"/>
              </a:spcBef>
              <a:spcAft>
                <a:spcPts val="5130"/>
              </a:spcAft>
            </a:pPr>
            <a:r>
              <a:rPr lang="en-US" sz="3950" spc="-25" dirty="0">
                <a:solidFill>
                  <a:srgbClr val="000000"/>
                </a:solidFill>
                <a:latin typeface="Calibri" panose="02020603050405020304" pitchFamily="2"/>
              </a:rPr>
              <a:t>Lahey Health </a:t>
            </a:r>
          </a:p>
        </p:txBody>
      </p:sp>
      <p:sp>
        <p:nvSpPr>
          <p:cNvPr id="56" name="Text Placeholder 55"/>
          <p:cNvSpPr>
            <a:spLocks noGrp="1"/>
          </p:cNvSpPr>
          <p:nvPr>
            <p:ph type="body" idx="10"/>
          </p:nvPr>
        </p:nvSpPr>
        <p:spPr>
          <a:xfrm>
            <a:off x="2922905" y="4964430"/>
            <a:ext cx="6642100" cy="826770"/>
          </a:xfrm>
          <a:prstGeom prst="rect">
            <a:avLst/>
          </a:prstGeom>
          <a:noFill/>
          <a:ln w="0" cmpd="sng">
            <a:noFill/>
            <a:prstDash val="solid"/>
          </a:ln>
        </p:spPr>
        <p:txBody>
          <a:bodyPr vert="horz" lIns="0" tIns="36195" rIns="0" bIns="0" anchor="t"/>
          <a:lstStyle/>
          <a:p>
            <a:pPr marL="0" marR="0" indent="0" algn="ctr">
              <a:lnSpc>
                <a:spcPts val="2800"/>
              </a:lnSpc>
              <a:spcAft>
                <a:spcPts val="0"/>
              </a:spcAft>
            </a:pPr>
            <a:r>
              <a:rPr lang="en-US" sz="2750" b="1" spc="-5" dirty="0">
                <a:solidFill>
                  <a:schemeClr val="tx1"/>
                </a:solidFill>
                <a:latin typeface="Calibri" panose="02020603050405020304" pitchFamily="2"/>
              </a:rPr>
              <a:t>Protecting the Privacy and Security of Patient </a:t>
            </a:r>
          </a:p>
          <a:p>
            <a:pPr marL="0" marR="0" indent="0" algn="ctr">
              <a:lnSpc>
                <a:spcPts val="2800"/>
              </a:lnSpc>
              <a:spcBef>
                <a:spcPts val="520"/>
              </a:spcBef>
              <a:spcAft>
                <a:spcPts val="0"/>
              </a:spcAft>
            </a:pPr>
            <a:r>
              <a:rPr lang="en-US" sz="2750" b="1" spc="10" dirty="0">
                <a:solidFill>
                  <a:schemeClr val="tx1"/>
                </a:solidFill>
                <a:latin typeface="Calibri" panose="02020603050405020304" pitchFamily="2"/>
              </a:rPr>
              <a:t>Information – it’s about each one of us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16</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3" name="Image.jpg"/>
          <p:cNvPicPr/>
          <p:nvPr/>
        </p:nvPicPr>
        <p:blipFill>
          <a:blip r:embed="rId2" cstate="print"/>
          <a:stretch>
            <a:fillRect/>
          </a:stretch>
        </p:blipFill>
        <p:spPr>
          <a:xfrm>
            <a:off x="6409690" y="3444240"/>
            <a:ext cx="4511040" cy="1642745"/>
          </a:xfrm>
          <a:prstGeom prst="rect">
            <a:avLst/>
          </a:prstGeom>
        </p:spPr>
      </p:pic>
      <p:sp>
        <p:nvSpPr>
          <p:cNvPr id="59" name="Text Placeholder 58"/>
          <p:cNvSpPr>
            <a:spLocks noGrp="1"/>
          </p:cNvSpPr>
          <p:nvPr>
            <p:ph type="body" idx="10"/>
          </p:nvPr>
        </p:nvSpPr>
        <p:spPr>
          <a:xfrm>
            <a:off x="707390" y="546100"/>
            <a:ext cx="4406900" cy="751840"/>
          </a:xfrm>
          <a:prstGeom prst="rect">
            <a:avLst/>
          </a:prstGeom>
          <a:noFill/>
          <a:ln w="0" cmpd="sng">
            <a:noFill/>
            <a:prstDash val="solid"/>
          </a:ln>
        </p:spPr>
        <p:txBody>
          <a:bodyPr vert="horz" lIns="0" tIns="48895" rIns="0" bIns="0" anchor="t"/>
          <a:lstStyle/>
          <a:p>
            <a:pPr marL="0" marR="0" indent="0" algn="l">
              <a:lnSpc>
                <a:spcPts val="4400"/>
              </a:lnSpc>
              <a:spcAft>
                <a:spcPts val="1090"/>
              </a:spcAft>
            </a:pPr>
            <a:r>
              <a:rPr lang="en-US" sz="3900" spc="-15" dirty="0">
                <a:solidFill>
                  <a:srgbClr val="000000"/>
                </a:solidFill>
                <a:latin typeface="Calibri" panose="02020603050405020304" pitchFamily="2"/>
              </a:rPr>
              <a:t>You know “the Rules” </a:t>
            </a:r>
          </a:p>
        </p:txBody>
      </p:sp>
      <p:sp>
        <p:nvSpPr>
          <p:cNvPr id="60" name="Text Placeholder 59"/>
          <p:cNvSpPr>
            <a:spLocks noGrp="1"/>
          </p:cNvSpPr>
          <p:nvPr>
            <p:ph type="body" idx="10"/>
          </p:nvPr>
        </p:nvSpPr>
        <p:spPr>
          <a:xfrm>
            <a:off x="713105" y="1297940"/>
            <a:ext cx="4959350" cy="3789045"/>
          </a:xfrm>
          <a:prstGeom prst="rect">
            <a:avLst/>
          </a:prstGeom>
          <a:noFill/>
          <a:ln w="0" cmpd="sng">
            <a:noFill/>
            <a:prstDash val="solid"/>
          </a:ln>
        </p:spPr>
        <p:txBody>
          <a:bodyPr vert="horz" lIns="0" tIns="222250" rIns="0" bIns="0" anchor="t">
            <a:normAutofit fontScale="85000" lnSpcReduction="10000"/>
          </a:bodyPr>
          <a:lstStyle/>
          <a:p>
            <a:pPr marL="0" marR="0" indent="365760" algn="just">
              <a:lnSpc>
                <a:spcPts val="2100"/>
              </a:lnSpc>
              <a:spcAft>
                <a:spcPts val="0"/>
              </a:spcAft>
              <a:buFont typeface="Calibri"/>
              <a:buChar char="·"/>
            </a:pPr>
            <a:r>
              <a:rPr lang="en-US" sz="2000" spc="-10" dirty="0">
                <a:solidFill>
                  <a:schemeClr val="tx1"/>
                </a:solidFill>
                <a:latin typeface="Calibri" panose="02020603050405020304" pitchFamily="2"/>
              </a:rPr>
              <a:t>“Comply at all times with the Confidentiality </a:t>
            </a:r>
          </a:p>
          <a:p>
            <a:pPr marL="365760" marR="0" indent="0" algn="just">
              <a:lnSpc>
                <a:spcPts val="2000"/>
              </a:lnSpc>
              <a:spcBef>
                <a:spcPts val="365"/>
              </a:spcBef>
              <a:spcAft>
                <a:spcPts val="0"/>
              </a:spcAft>
            </a:pPr>
            <a:r>
              <a:rPr lang="en-US" sz="2000" spc="-5" dirty="0">
                <a:solidFill>
                  <a:schemeClr val="tx1"/>
                </a:solidFill>
                <a:latin typeface="Calibri" panose="02020603050405020304" pitchFamily="2"/>
              </a:rPr>
              <a:t>Statement you signed at the outset of your </a:t>
            </a:r>
          </a:p>
          <a:p>
            <a:pPr marL="365760" marR="0" indent="0" algn="just">
              <a:lnSpc>
                <a:spcPts val="2000"/>
              </a:lnSpc>
              <a:spcBef>
                <a:spcPts val="365"/>
              </a:spcBef>
              <a:spcAft>
                <a:spcPts val="0"/>
              </a:spcAft>
            </a:pPr>
            <a:r>
              <a:rPr lang="en-US" sz="2000" spc="-30" dirty="0">
                <a:solidFill>
                  <a:schemeClr val="tx1"/>
                </a:solidFill>
                <a:latin typeface="Calibri" panose="02020603050405020304" pitchFamily="2"/>
              </a:rPr>
              <a:t>association with </a:t>
            </a:r>
            <a:r>
              <a:rPr lang="en-US" sz="2000" spc="-30" dirty="0" err="1" smtClean="0">
                <a:solidFill>
                  <a:schemeClr val="tx1"/>
                </a:solidFill>
                <a:latin typeface="Calibri" panose="02020603050405020304" pitchFamily="2"/>
              </a:rPr>
              <a:t>Lahey</a:t>
            </a:r>
            <a:r>
              <a:rPr lang="en-US" sz="2000" spc="-30" dirty="0" smtClean="0">
                <a:solidFill>
                  <a:schemeClr val="tx1"/>
                </a:solidFill>
                <a:latin typeface="Calibri" panose="02020603050405020304" pitchFamily="2"/>
              </a:rPr>
              <a:t> </a:t>
            </a:r>
            <a:r>
              <a:rPr lang="en-US" sz="2000" spc="-30" dirty="0" smtClean="0">
                <a:solidFill>
                  <a:srgbClr val="FF0000"/>
                </a:solidFill>
                <a:latin typeface="Calibri" panose="02020603050405020304" pitchFamily="2"/>
              </a:rPr>
              <a:t>Health</a:t>
            </a:r>
            <a:r>
              <a:rPr lang="en-US" sz="2000" spc="-30" dirty="0" smtClean="0">
                <a:solidFill>
                  <a:schemeClr val="tx1"/>
                </a:solidFill>
                <a:latin typeface="Calibri" panose="02020603050405020304" pitchFamily="2"/>
              </a:rPr>
              <a:t>.”</a:t>
            </a:r>
            <a:r>
              <a:rPr lang="en-US" sz="2000" spc="-30" dirty="0" smtClean="0">
                <a:solidFill>
                  <a:srgbClr val="000000"/>
                </a:solidFill>
                <a:latin typeface="Calibri" panose="02020603050405020304" pitchFamily="2"/>
              </a:rPr>
              <a:t> </a:t>
            </a:r>
            <a:r>
              <a:rPr lang="en-US" sz="2000" spc="-30" dirty="0">
                <a:solidFill>
                  <a:srgbClr val="000000"/>
                </a:solidFill>
                <a:latin typeface="Calibri" panose="02020603050405020304" pitchFamily="2"/>
              </a:rPr>
              <a:t>– Lahey Health Code </a:t>
            </a:r>
          </a:p>
          <a:p>
            <a:pPr marL="365760" marR="0" indent="0" algn="just">
              <a:lnSpc>
                <a:spcPts val="2000"/>
              </a:lnSpc>
              <a:spcBef>
                <a:spcPts val="365"/>
              </a:spcBef>
              <a:spcAft>
                <a:spcPts val="0"/>
              </a:spcAft>
            </a:pPr>
            <a:r>
              <a:rPr lang="en-US" sz="2000" spc="-25" dirty="0">
                <a:solidFill>
                  <a:srgbClr val="000000"/>
                </a:solidFill>
                <a:latin typeface="Calibri" panose="02020603050405020304" pitchFamily="2"/>
              </a:rPr>
              <a:t>of Conduct </a:t>
            </a:r>
          </a:p>
          <a:p>
            <a:pPr marL="0" marR="0" indent="365760" algn="just">
              <a:lnSpc>
                <a:spcPts val="2100"/>
              </a:lnSpc>
              <a:spcBef>
                <a:spcPts val="3620"/>
              </a:spcBef>
              <a:spcAft>
                <a:spcPts val="0"/>
              </a:spcAft>
              <a:buFont typeface="Calibri"/>
              <a:buChar char="·"/>
            </a:pPr>
            <a:r>
              <a:rPr lang="en-US" sz="2000" spc="-5" dirty="0">
                <a:solidFill>
                  <a:srgbClr val="000000"/>
                </a:solidFill>
                <a:latin typeface="Calibri" panose="02020603050405020304" pitchFamily="2"/>
              </a:rPr>
              <a:t>Do </a:t>
            </a:r>
            <a:r>
              <a:rPr lang="en-US" sz="2000" u="sng" spc="-5" dirty="0">
                <a:solidFill>
                  <a:srgbClr val="000000"/>
                </a:solidFill>
                <a:latin typeface="Calibri" panose="02020603050405020304" pitchFamily="2"/>
              </a:rPr>
              <a:t>not</a:t>
            </a:r>
            <a:r>
              <a:rPr lang="en-US" sz="2000" spc="-5" dirty="0">
                <a:solidFill>
                  <a:srgbClr val="000000"/>
                </a:solidFill>
                <a:latin typeface="Calibri" panose="02020603050405020304" pitchFamily="2"/>
              </a:rPr>
              <a:t> let curiosity be your guide -</a:t>
            </a:r>
            <a:r>
              <a:rPr lang="en-US" sz="2000" spc="-5" dirty="0">
                <a:solidFill>
                  <a:srgbClr val="92D050"/>
                </a:solidFill>
                <a:latin typeface="Calibri" panose="02020603050405020304" pitchFamily="2"/>
              </a:rPr>
              <a:t> </a:t>
            </a:r>
            <a:r>
              <a:rPr lang="en-US" sz="2000" spc="-5" dirty="0">
                <a:solidFill>
                  <a:schemeClr val="tx1"/>
                </a:solidFill>
                <a:latin typeface="Calibri" panose="02020603050405020304" pitchFamily="2"/>
              </a:rPr>
              <a:t>there is </a:t>
            </a:r>
          </a:p>
          <a:p>
            <a:pPr marL="365760" marR="0" indent="0" algn="just">
              <a:lnSpc>
                <a:spcPts val="2000"/>
              </a:lnSpc>
              <a:spcBef>
                <a:spcPts val="365"/>
              </a:spcBef>
              <a:spcAft>
                <a:spcPts val="0"/>
              </a:spcAft>
            </a:pPr>
            <a:r>
              <a:rPr lang="en-US" sz="2000" spc="-5" dirty="0">
                <a:solidFill>
                  <a:schemeClr val="tx1"/>
                </a:solidFill>
                <a:latin typeface="Calibri" panose="02020603050405020304" pitchFamily="2"/>
              </a:rPr>
              <a:t>nothing so interesting that it’s worth losing </a:t>
            </a:r>
          </a:p>
          <a:p>
            <a:pPr marL="365760" marR="0" indent="0" algn="just">
              <a:lnSpc>
                <a:spcPts val="2000"/>
              </a:lnSpc>
              <a:spcBef>
                <a:spcPts val="365"/>
              </a:spcBef>
              <a:spcAft>
                <a:spcPts val="0"/>
              </a:spcAft>
            </a:pPr>
            <a:r>
              <a:rPr lang="en-US" sz="2000" spc="-15" dirty="0">
                <a:solidFill>
                  <a:schemeClr val="tx1"/>
                </a:solidFill>
                <a:latin typeface="Calibri" panose="02020603050405020304" pitchFamily="2"/>
              </a:rPr>
              <a:t>your position to look at it. </a:t>
            </a:r>
          </a:p>
          <a:p>
            <a:pPr marL="0" marR="0" indent="365760" algn="just">
              <a:lnSpc>
                <a:spcPts val="2100"/>
              </a:lnSpc>
              <a:spcBef>
                <a:spcPts val="3620"/>
              </a:spcBef>
              <a:spcAft>
                <a:spcPts val="0"/>
              </a:spcAft>
              <a:buFont typeface="Calibri"/>
              <a:buChar char="·"/>
            </a:pPr>
            <a:r>
              <a:rPr lang="en-US" sz="2000" spc="0" dirty="0">
                <a:solidFill>
                  <a:schemeClr val="tx1"/>
                </a:solidFill>
                <a:latin typeface="Calibri" panose="02020603050405020304" pitchFamily="2"/>
              </a:rPr>
              <a:t>Passwords</a:t>
            </a:r>
            <a:r>
              <a:rPr lang="en-US" sz="2000" spc="0" dirty="0">
                <a:solidFill>
                  <a:srgbClr val="000000"/>
                </a:solidFill>
                <a:latin typeface="Calibri" panose="02020603050405020304" pitchFamily="2"/>
              </a:rPr>
              <a:t> – don’t share them. You are </a:t>
            </a:r>
          </a:p>
          <a:p>
            <a:pPr marL="365760" marR="0" indent="0" algn="just">
              <a:lnSpc>
                <a:spcPts val="2000"/>
              </a:lnSpc>
              <a:spcBef>
                <a:spcPts val="365"/>
              </a:spcBef>
              <a:spcAft>
                <a:spcPts val="0"/>
              </a:spcAft>
            </a:pPr>
            <a:r>
              <a:rPr lang="en-US" sz="2000" spc="-10" dirty="0">
                <a:solidFill>
                  <a:srgbClr val="000000"/>
                </a:solidFill>
                <a:latin typeface="Calibri" panose="02020603050405020304" pitchFamily="2"/>
              </a:rPr>
              <a:t>accountable for what’s done under yours.  </a:t>
            </a:r>
          </a:p>
        </p:txBody>
      </p:sp>
      <p:sp>
        <p:nvSpPr>
          <p:cNvPr id="61" name="Text Placeholder 60"/>
          <p:cNvSpPr>
            <a:spLocks noGrp="1"/>
          </p:cNvSpPr>
          <p:nvPr>
            <p:ph type="body" idx="10"/>
          </p:nvPr>
        </p:nvSpPr>
        <p:spPr>
          <a:xfrm>
            <a:off x="6275705" y="1297940"/>
            <a:ext cx="4669790" cy="2146300"/>
          </a:xfrm>
          <a:prstGeom prst="rect">
            <a:avLst/>
          </a:prstGeom>
          <a:noFill/>
          <a:ln w="0" cmpd="sng">
            <a:noFill/>
            <a:prstDash val="solid"/>
          </a:ln>
        </p:spPr>
        <p:txBody>
          <a:bodyPr vert="horz" lIns="0" tIns="267970" rIns="0" bIns="0" anchor="t"/>
          <a:lstStyle/>
          <a:p>
            <a:pPr marL="0" marR="0" indent="365760" algn="just">
              <a:lnSpc>
                <a:spcPts val="2100"/>
              </a:lnSpc>
              <a:spcAft>
                <a:spcPts val="0"/>
              </a:spcAft>
              <a:buFont typeface="Calibri"/>
              <a:buChar char="·"/>
            </a:pPr>
            <a:r>
              <a:rPr lang="en-US" sz="2000" b="1" spc="-10" dirty="0">
                <a:solidFill>
                  <a:schemeClr val="tx1"/>
                </a:solidFill>
                <a:latin typeface="Calibri" panose="02020603050405020304" pitchFamily="2"/>
              </a:rPr>
              <a:t>Emails containing Protected Health </a:t>
            </a:r>
          </a:p>
          <a:p>
            <a:pPr marL="365760" marR="0" indent="0" algn="just">
              <a:lnSpc>
                <a:spcPts val="2000"/>
              </a:lnSpc>
              <a:spcBef>
                <a:spcPts val="365"/>
              </a:spcBef>
              <a:spcAft>
                <a:spcPts val="0"/>
              </a:spcAft>
            </a:pPr>
            <a:r>
              <a:rPr lang="en-US" sz="2000" b="1" spc="-10" dirty="0">
                <a:solidFill>
                  <a:schemeClr val="tx1"/>
                </a:solidFill>
                <a:latin typeface="Calibri" panose="02020603050405020304" pitchFamily="2"/>
              </a:rPr>
              <a:t>Information must be encrypted</a:t>
            </a:r>
            <a:r>
              <a:rPr lang="en-US" sz="2000" spc="-10" dirty="0">
                <a:solidFill>
                  <a:srgbClr val="000000"/>
                </a:solidFill>
                <a:latin typeface="Calibri" panose="02020603050405020304" pitchFamily="2"/>
              </a:rPr>
              <a:t> before </a:t>
            </a:r>
          </a:p>
          <a:p>
            <a:pPr marL="365760" marR="0" indent="0" algn="just">
              <a:lnSpc>
                <a:spcPts val="2000"/>
              </a:lnSpc>
              <a:spcBef>
                <a:spcPts val="365"/>
              </a:spcBef>
              <a:spcAft>
                <a:spcPts val="0"/>
              </a:spcAft>
            </a:pPr>
            <a:r>
              <a:rPr lang="en-US" sz="2000" spc="-25" dirty="0">
                <a:solidFill>
                  <a:srgbClr val="000000"/>
                </a:solidFill>
                <a:latin typeface="Calibri" panose="02020603050405020304" pitchFamily="2"/>
              </a:rPr>
              <a:t>being sent. And</a:t>
            </a:r>
            <a:r>
              <a:rPr lang="en-US" sz="2000" b="1" spc="-25" dirty="0">
                <a:solidFill>
                  <a:srgbClr val="92D050"/>
                </a:solidFill>
                <a:latin typeface="Calibri" panose="02020603050405020304" pitchFamily="2"/>
              </a:rPr>
              <a:t> </a:t>
            </a:r>
            <a:r>
              <a:rPr lang="en-US" sz="2000" b="1" spc="-25" dirty="0">
                <a:solidFill>
                  <a:schemeClr val="tx1"/>
                </a:solidFill>
                <a:latin typeface="Calibri" panose="02020603050405020304" pitchFamily="2"/>
              </a:rPr>
              <a:t>do not</a:t>
            </a:r>
            <a:r>
              <a:rPr lang="en-US" sz="2000" spc="-25" dirty="0">
                <a:solidFill>
                  <a:schemeClr val="tx1"/>
                </a:solidFill>
                <a:latin typeface="Calibri" panose="02020603050405020304" pitchFamily="2"/>
              </a:rPr>
              <a:t> </a:t>
            </a:r>
            <a:r>
              <a:rPr lang="en-US" sz="2000" spc="-25" dirty="0">
                <a:solidFill>
                  <a:srgbClr val="000000"/>
                </a:solidFill>
                <a:latin typeface="Calibri" panose="02020603050405020304" pitchFamily="2"/>
              </a:rPr>
              <a:t>reply to an outside </a:t>
            </a:r>
          </a:p>
          <a:p>
            <a:pPr marL="365760" marR="0" indent="0" algn="just">
              <a:lnSpc>
                <a:spcPts val="2000"/>
              </a:lnSpc>
              <a:spcBef>
                <a:spcPts val="365"/>
              </a:spcBef>
              <a:spcAft>
                <a:spcPts val="0"/>
              </a:spcAft>
            </a:pPr>
            <a:r>
              <a:rPr lang="en-US" sz="2000" spc="-5" dirty="0">
                <a:solidFill>
                  <a:srgbClr val="000000"/>
                </a:solidFill>
                <a:latin typeface="Calibri" panose="02020603050405020304" pitchFamily="2"/>
              </a:rPr>
              <a:t>email containing PHI in the thread that </a:t>
            </a:r>
          </a:p>
          <a:p>
            <a:pPr marL="365760" marR="0" indent="0" algn="just">
              <a:lnSpc>
                <a:spcPts val="2000"/>
              </a:lnSpc>
              <a:spcBef>
                <a:spcPts val="365"/>
              </a:spcBef>
              <a:spcAft>
                <a:spcPts val="3000"/>
              </a:spcAft>
            </a:pPr>
            <a:r>
              <a:rPr lang="en-US" sz="2000" spc="-15" dirty="0">
                <a:solidFill>
                  <a:srgbClr val="000000"/>
                </a:solidFill>
                <a:latin typeface="Calibri" panose="02020603050405020304" pitchFamily="2"/>
              </a:rPr>
              <a:t>goes back out to the sender unencrypted. </a:t>
            </a:r>
          </a:p>
        </p:txBody>
      </p:sp>
      <p:sp>
        <p:nvSpPr>
          <p:cNvPr id="64" name="Text Placeholder 63"/>
          <p:cNvSpPr>
            <a:spLocks noGrp="1"/>
          </p:cNvSpPr>
          <p:nvPr>
            <p:ph type="body" idx="10"/>
          </p:nvPr>
        </p:nvSpPr>
        <p:spPr>
          <a:xfrm>
            <a:off x="7220585" y="3648710"/>
            <a:ext cx="2874645" cy="1219200"/>
          </a:xfrm>
          <a:prstGeom prst="rect">
            <a:avLst/>
          </a:prstGeom>
          <a:noFill/>
          <a:ln w="0" cmpd="sng">
            <a:noFill/>
            <a:prstDash val="solid"/>
          </a:ln>
        </p:spPr>
        <p:txBody>
          <a:bodyPr vert="horz" lIns="0" tIns="46355" rIns="0" bIns="0" anchor="t"/>
          <a:lstStyle/>
          <a:p>
            <a:pPr marL="0" marR="0" indent="0" algn="ctr">
              <a:lnSpc>
                <a:spcPts val="2000"/>
              </a:lnSpc>
              <a:spcAft>
                <a:spcPts val="0"/>
              </a:spcAft>
            </a:pPr>
            <a:r>
              <a:rPr lang="en-US" sz="2000" spc="-30" dirty="0">
                <a:solidFill>
                  <a:srgbClr val="FFFFFF"/>
                </a:solidFill>
                <a:latin typeface="Calibri" panose="02020603050405020304" pitchFamily="2"/>
              </a:rPr>
              <a:t>Your facility’s privacy official </a:t>
            </a:r>
          </a:p>
          <a:p>
            <a:pPr marL="0" marR="0" indent="0" algn="ctr">
              <a:lnSpc>
                <a:spcPts val="2000"/>
              </a:lnSpc>
              <a:spcBef>
                <a:spcPts val="365"/>
              </a:spcBef>
              <a:spcAft>
                <a:spcPts val="0"/>
              </a:spcAft>
            </a:pPr>
            <a:r>
              <a:rPr lang="en-US" sz="2000" spc="-20" dirty="0">
                <a:solidFill>
                  <a:srgbClr val="FFFFFF"/>
                </a:solidFill>
                <a:latin typeface="Calibri" panose="02020603050405020304" pitchFamily="2"/>
              </a:rPr>
              <a:t>is ALWAYS there to answer </a:t>
            </a:r>
          </a:p>
          <a:p>
            <a:pPr marL="0" marR="0" indent="0" algn="ctr">
              <a:lnSpc>
                <a:spcPts val="2000"/>
              </a:lnSpc>
              <a:spcBef>
                <a:spcPts val="365"/>
              </a:spcBef>
              <a:spcAft>
                <a:spcPts val="0"/>
              </a:spcAft>
            </a:pPr>
            <a:r>
              <a:rPr lang="en-US" sz="2000" spc="0" dirty="0">
                <a:solidFill>
                  <a:srgbClr val="FFFFFF"/>
                </a:solidFill>
                <a:latin typeface="Calibri" panose="02020603050405020304" pitchFamily="2"/>
              </a:rPr>
              <a:t>questions and clarify the </a:t>
            </a:r>
          </a:p>
          <a:p>
            <a:pPr marL="0" marR="0" indent="0" algn="ctr">
              <a:lnSpc>
                <a:spcPts val="2000"/>
              </a:lnSpc>
              <a:spcBef>
                <a:spcPts val="365"/>
              </a:spcBef>
              <a:spcAft>
                <a:spcPts val="0"/>
              </a:spcAft>
            </a:pPr>
            <a:r>
              <a:rPr lang="en-US" sz="2000" spc="-40" dirty="0">
                <a:solidFill>
                  <a:srgbClr val="FFFFFF"/>
                </a:solidFill>
                <a:latin typeface="Calibri" panose="02020603050405020304" pitchFamily="2"/>
              </a:rPr>
              <a:t>rules. </a:t>
            </a:r>
          </a:p>
        </p:txBody>
      </p:sp>
      <p:sp>
        <p:nvSpPr>
          <p:cNvPr id="7" name="TextBox 6"/>
          <p:cNvSpPr txBox="1"/>
          <p:nvPr/>
        </p:nvSpPr>
        <p:spPr>
          <a:xfrm>
            <a:off x="8077200" y="5791200"/>
            <a:ext cx="441146" cy="369332"/>
          </a:xfrm>
          <a:prstGeom prst="rect">
            <a:avLst/>
          </a:prstGeom>
          <a:noFill/>
        </p:spPr>
        <p:txBody>
          <a:bodyPr wrap="none" rtlCol="0">
            <a:spAutoFit/>
          </a:bodyPr>
          <a:lstStyle/>
          <a:p>
            <a:r>
              <a:rPr lang="en-US" dirty="0" smtClean="0"/>
              <a:t>17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82" name="Text Placeholder 81"/>
          <p:cNvSpPr>
            <a:spLocks noGrp="1"/>
          </p:cNvSpPr>
          <p:nvPr>
            <p:ph type="body" idx="10"/>
          </p:nvPr>
        </p:nvSpPr>
        <p:spPr>
          <a:xfrm>
            <a:off x="2152015" y="2032000"/>
            <a:ext cx="7708900" cy="3327400"/>
          </a:xfrm>
          <a:prstGeom prst="rect">
            <a:avLst/>
          </a:prstGeom>
          <a:noFill/>
          <a:ln w="0" cmpd="sng">
            <a:noFill/>
            <a:prstDash val="solid"/>
          </a:ln>
        </p:spPr>
        <p:txBody>
          <a:bodyPr vert="horz" lIns="0" tIns="50800" rIns="0" bIns="0" anchor="t"/>
          <a:lstStyle/>
          <a:p>
            <a:pPr marL="0" marR="0" indent="0" algn="just">
              <a:lnSpc>
                <a:spcPts val="4000"/>
              </a:lnSpc>
              <a:spcAft>
                <a:spcPts val="0"/>
              </a:spcAft>
            </a:pPr>
            <a:r>
              <a:rPr lang="en-US" sz="3900" spc="5" dirty="0">
                <a:solidFill>
                  <a:srgbClr val="000000"/>
                </a:solidFill>
                <a:latin typeface="Calibri" panose="02020603050405020304" pitchFamily="2"/>
              </a:rPr>
              <a:t>Protecting the Privacy and Security of </a:t>
            </a:r>
          </a:p>
          <a:p>
            <a:pPr marL="0" marR="0" indent="0" algn="just">
              <a:lnSpc>
                <a:spcPts val="4000"/>
              </a:lnSpc>
              <a:spcBef>
                <a:spcPts val="750"/>
              </a:spcBef>
              <a:spcAft>
                <a:spcPts val="0"/>
              </a:spcAft>
            </a:pPr>
            <a:r>
              <a:rPr lang="en-US" sz="3900" spc="-5" dirty="0">
                <a:solidFill>
                  <a:srgbClr val="000000"/>
                </a:solidFill>
                <a:latin typeface="Calibri" panose="02020603050405020304" pitchFamily="2"/>
              </a:rPr>
              <a:t>Patient Information </a:t>
            </a:r>
          </a:p>
          <a:p>
            <a:pPr marL="0" marR="0" indent="0" algn="just">
              <a:lnSpc>
                <a:spcPts val="2800"/>
              </a:lnSpc>
              <a:spcBef>
                <a:spcPts val="2770"/>
              </a:spcBef>
              <a:spcAft>
                <a:spcPts val="0"/>
              </a:spcAft>
            </a:pPr>
            <a:r>
              <a:rPr lang="en-US" sz="2800" spc="-60" dirty="0" smtClean="0">
                <a:solidFill>
                  <a:srgbClr val="000000"/>
                </a:solidFill>
                <a:latin typeface="Calibri" panose="02020603050405020304" pitchFamily="2"/>
              </a:rPr>
              <a:t>It’s </a:t>
            </a:r>
            <a:r>
              <a:rPr lang="en-US" sz="2800" spc="-60" dirty="0">
                <a:solidFill>
                  <a:srgbClr val="000000"/>
                </a:solidFill>
                <a:latin typeface="Calibri" panose="02020603050405020304" pitchFamily="2"/>
              </a:rPr>
              <a:t>about laws like HIPAA ... </a:t>
            </a:r>
          </a:p>
          <a:p>
            <a:pPr marL="0" marR="0" indent="0" algn="just">
              <a:lnSpc>
                <a:spcPts val="2800"/>
              </a:lnSpc>
              <a:spcBef>
                <a:spcPts val="2770"/>
              </a:spcBef>
              <a:spcAft>
                <a:spcPts val="0"/>
              </a:spcAft>
            </a:pPr>
            <a:r>
              <a:rPr lang="en-US" sz="2800" spc="-60" dirty="0">
                <a:solidFill>
                  <a:srgbClr val="000000"/>
                </a:solidFill>
                <a:latin typeface="Calibri" panose="02020603050405020304" pitchFamily="2"/>
              </a:rPr>
              <a:t>It’s about each one of us.... </a:t>
            </a:r>
          </a:p>
          <a:p>
            <a:pPr marL="0" marR="0" indent="0" algn="just">
              <a:lnSpc>
                <a:spcPts val="3100"/>
              </a:lnSpc>
              <a:spcBef>
                <a:spcPts val="2775"/>
              </a:spcBef>
              <a:spcAft>
                <a:spcPts val="50"/>
              </a:spcAft>
            </a:pPr>
            <a:r>
              <a:rPr lang="en-US" sz="2750" b="1" spc="5" dirty="0">
                <a:solidFill>
                  <a:schemeClr val="tx1"/>
                </a:solidFill>
                <a:latin typeface="Calibri" panose="02020603050405020304" pitchFamily="2"/>
              </a:rPr>
              <a:t>But most of all it’s about trust </a:t>
            </a:r>
          </a:p>
        </p:txBody>
      </p:sp>
      <p:pic>
        <p:nvPicPr>
          <p:cNvPr id="9218" name="Picture 2" descr="C:\Users\akirchberg\AppData\Local\Microsoft\Windows\Temporary Internet Files\Content.IE5\IV6UP591\privac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276600"/>
            <a:ext cx="1981200" cy="14874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18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89" name="Text Placeholder 88"/>
          <p:cNvSpPr>
            <a:spLocks noGrp="1"/>
          </p:cNvSpPr>
          <p:nvPr>
            <p:ph type="body" idx="10"/>
          </p:nvPr>
        </p:nvSpPr>
        <p:spPr>
          <a:xfrm>
            <a:off x="783590" y="2171700"/>
            <a:ext cx="9601200" cy="2165350"/>
          </a:xfrm>
          <a:prstGeom prst="rect">
            <a:avLst/>
          </a:prstGeom>
          <a:noFill/>
          <a:ln w="0" cmpd="sng">
            <a:noFill/>
            <a:prstDash val="solid"/>
          </a:ln>
        </p:spPr>
        <p:txBody>
          <a:bodyPr vert="horz" lIns="0" tIns="55880" rIns="0" bIns="0" anchor="t"/>
          <a:lstStyle/>
          <a:p>
            <a:pPr marL="0" marR="0" indent="0" algn="l">
              <a:lnSpc>
                <a:spcPts val="4400"/>
              </a:lnSpc>
              <a:spcAft>
                <a:spcPts val="0"/>
              </a:spcAft>
            </a:pPr>
            <a:r>
              <a:rPr lang="en-US" sz="3950" spc="-20" dirty="0">
                <a:solidFill>
                  <a:srgbClr val="000000"/>
                </a:solidFill>
                <a:latin typeface="Calibri" panose="02020603050405020304" pitchFamily="2"/>
              </a:rPr>
              <a:t>Putting Each Patient’s Care, Safety, Dignity And </a:t>
            </a:r>
          </a:p>
          <a:p>
            <a:pPr marL="0" marR="0" indent="0" algn="l">
              <a:lnSpc>
                <a:spcPts val="4400"/>
              </a:lnSpc>
              <a:spcBef>
                <a:spcPts val="400"/>
              </a:spcBef>
              <a:spcAft>
                <a:spcPts val="7385"/>
              </a:spcAft>
            </a:pPr>
            <a:r>
              <a:rPr lang="en-US" sz="3950" spc="0" dirty="0">
                <a:solidFill>
                  <a:srgbClr val="000000"/>
                </a:solidFill>
                <a:latin typeface="Calibri" panose="02020603050405020304" pitchFamily="2"/>
              </a:rPr>
              <a:t>Well-being Ahead Of Everything Else </a:t>
            </a:r>
          </a:p>
        </p:txBody>
      </p:sp>
      <p:sp>
        <p:nvSpPr>
          <p:cNvPr id="90" name="Text Placeholder 89"/>
          <p:cNvSpPr>
            <a:spLocks noGrp="1"/>
          </p:cNvSpPr>
          <p:nvPr>
            <p:ph type="body" idx="10"/>
          </p:nvPr>
        </p:nvSpPr>
        <p:spPr>
          <a:xfrm>
            <a:off x="875030" y="4337050"/>
            <a:ext cx="2743200" cy="412750"/>
          </a:xfrm>
          <a:prstGeom prst="rect">
            <a:avLst/>
          </a:prstGeom>
          <a:noFill/>
          <a:ln w="0" cmpd="sng">
            <a:noFill/>
            <a:prstDash val="solid"/>
          </a:ln>
        </p:spPr>
        <p:txBody>
          <a:bodyPr vert="horz" lIns="0" tIns="41275" rIns="0" bIns="0" anchor="t"/>
          <a:lstStyle/>
          <a:p>
            <a:pPr marL="0" marR="0" indent="0" algn="l">
              <a:lnSpc>
                <a:spcPts val="2800"/>
              </a:lnSpc>
              <a:spcAft>
                <a:spcPts val="45"/>
              </a:spcAft>
            </a:pPr>
            <a:r>
              <a:rPr lang="en-US" sz="2800" spc="-90" dirty="0">
                <a:solidFill>
                  <a:schemeClr val="tx1"/>
                </a:solidFill>
                <a:latin typeface="Calibri" panose="02020603050405020304" pitchFamily="2"/>
              </a:rPr>
              <a:t>Let’s get started .... </a:t>
            </a:r>
          </a:p>
        </p:txBody>
      </p:sp>
      <p:sp>
        <p:nvSpPr>
          <p:cNvPr id="4" name="TextBox 3"/>
          <p:cNvSpPr txBox="1"/>
          <p:nvPr/>
        </p:nvSpPr>
        <p:spPr>
          <a:xfrm>
            <a:off x="685800" y="643467"/>
            <a:ext cx="9220200" cy="646331"/>
          </a:xfrm>
          <a:prstGeom prst="rect">
            <a:avLst/>
          </a:prstGeom>
          <a:noFill/>
        </p:spPr>
        <p:txBody>
          <a:bodyPr wrap="square" rtlCol="0">
            <a:spAutoFit/>
          </a:bodyPr>
          <a:lstStyle/>
          <a:p>
            <a:r>
              <a:rPr lang="en-US" sz="2400" dirty="0" smtClean="0"/>
              <a:t>Chapter</a:t>
            </a:r>
            <a:r>
              <a:rPr lang="en-US" sz="3600" dirty="0" smtClean="0"/>
              <a:t> </a:t>
            </a:r>
            <a:r>
              <a:rPr lang="en-US" sz="2800" dirty="0" smtClean="0"/>
              <a:t>2</a:t>
            </a:r>
            <a:endParaRPr lang="en-US" sz="2800" dirty="0"/>
          </a:p>
        </p:txBody>
      </p:sp>
      <p:pic>
        <p:nvPicPr>
          <p:cNvPr id="10242" name="Picture 2" descr="C:\Users\akirchberg\AppData\Local\Microsoft\Windows\Temporary Internet Files\Content.IE5\OBM9F6JS\6052491503_c719b2a6b3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733800"/>
            <a:ext cx="3468794" cy="23089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34200" y="5791200"/>
            <a:ext cx="441146" cy="369332"/>
          </a:xfrm>
          <a:prstGeom prst="rect">
            <a:avLst/>
          </a:prstGeom>
          <a:noFill/>
        </p:spPr>
        <p:txBody>
          <a:bodyPr wrap="none" rtlCol="0">
            <a:spAutoFit/>
          </a:bodyPr>
          <a:lstStyle/>
          <a:p>
            <a:r>
              <a:rPr lang="en-US" dirty="0" smtClean="0"/>
              <a:t>19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1054735" y="952500"/>
            <a:ext cx="10058400" cy="765175"/>
          </a:xfrm>
          <a:prstGeom prst="rect">
            <a:avLst/>
          </a:prstGeom>
          <a:noFill/>
          <a:ln w="0" cmpd="sng">
            <a:noFill/>
            <a:prstDash val="solid"/>
          </a:ln>
        </p:spPr>
        <p:txBody>
          <a:bodyPr vert="horz" lIns="0" tIns="0" rIns="0" bIns="0" anchor="t">
            <a:normAutofit fontScale="95000"/>
          </a:bodyPr>
          <a:lstStyle/>
          <a:p>
            <a:pPr marL="0" marR="0" indent="0" algn="l">
              <a:lnSpc>
                <a:spcPts val="4200"/>
              </a:lnSpc>
              <a:spcAft>
                <a:spcPts val="1750"/>
              </a:spcAft>
            </a:pPr>
            <a:r>
              <a:rPr lang="en-US" sz="3350" spc="175" dirty="0">
                <a:solidFill>
                  <a:schemeClr val="tx1"/>
                </a:solidFill>
                <a:latin typeface="Tahoma" panose="02020603050405020304" pitchFamily="2"/>
              </a:rPr>
              <a:t>Why you are reviewing this training material </a:t>
            </a:r>
          </a:p>
        </p:txBody>
      </p:sp>
      <p:sp>
        <p:nvSpPr>
          <p:cNvPr id="10" name="Text Placeholder 9"/>
          <p:cNvSpPr>
            <a:spLocks noGrp="1"/>
          </p:cNvSpPr>
          <p:nvPr>
            <p:ph type="body" idx="10"/>
          </p:nvPr>
        </p:nvSpPr>
        <p:spPr>
          <a:xfrm>
            <a:off x="1054735" y="1717675"/>
            <a:ext cx="10058400" cy="4149725"/>
          </a:xfrm>
          <a:prstGeom prst="rect">
            <a:avLst/>
          </a:prstGeom>
          <a:noFill/>
          <a:ln w="0" cmpd="sng">
            <a:noFill/>
            <a:prstDash val="solid"/>
          </a:ln>
        </p:spPr>
        <p:txBody>
          <a:bodyPr vert="horz" lIns="0" tIns="156845" rIns="0" bIns="0" anchor="t">
            <a:normAutofit/>
          </a:bodyPr>
          <a:lstStyle/>
          <a:p>
            <a:pPr marL="411480" marR="0" algn="just">
              <a:lnSpc>
                <a:spcPts val="2200"/>
              </a:lnSpc>
              <a:spcAft>
                <a:spcPts val="0"/>
              </a:spcAft>
            </a:pPr>
            <a:r>
              <a:rPr lang="en-US" sz="2400" spc="0" dirty="0">
                <a:solidFill>
                  <a:srgbClr val="000000"/>
                </a:solidFill>
                <a:latin typeface="Calibri" panose="02020603050405020304" pitchFamily="2"/>
              </a:rPr>
              <a:t>Compliance programs are not a new thing in healthcare or at </a:t>
            </a:r>
            <a:r>
              <a:rPr lang="en-US" sz="2400" spc="0" dirty="0" err="1" smtClean="0">
                <a:solidFill>
                  <a:srgbClr val="000000"/>
                </a:solidFill>
                <a:latin typeface="Calibri" panose="02020603050405020304" pitchFamily="2"/>
              </a:rPr>
              <a:t>Lahey</a:t>
            </a:r>
            <a:r>
              <a:rPr lang="en-US" sz="2400" spc="0" dirty="0" smtClean="0">
                <a:solidFill>
                  <a:srgbClr val="000000"/>
                </a:solidFill>
                <a:latin typeface="Calibri" panose="02020603050405020304" pitchFamily="2"/>
              </a:rPr>
              <a:t>     </a:t>
            </a:r>
          </a:p>
          <a:p>
            <a:pPr marL="411480" marR="0" algn="just">
              <a:lnSpc>
                <a:spcPts val="2200"/>
              </a:lnSpc>
              <a:spcAft>
                <a:spcPts val="0"/>
              </a:spcAft>
            </a:pPr>
            <a:r>
              <a:rPr lang="en-US" sz="2400" spc="0" dirty="0" smtClean="0">
                <a:solidFill>
                  <a:srgbClr val="000000"/>
                </a:solidFill>
                <a:latin typeface="Calibri" panose="02020603050405020304" pitchFamily="2"/>
              </a:rPr>
              <a:t>Health. </a:t>
            </a:r>
            <a:r>
              <a:rPr lang="en-US" sz="2400" spc="0" dirty="0">
                <a:solidFill>
                  <a:srgbClr val="000000"/>
                </a:solidFill>
                <a:latin typeface="Calibri" panose="02020603050405020304" pitchFamily="2"/>
              </a:rPr>
              <a:t>But we can’t just </a:t>
            </a:r>
            <a:r>
              <a:rPr lang="en-US" sz="2400" spc="0" dirty="0" smtClean="0">
                <a:solidFill>
                  <a:srgbClr val="000000"/>
                </a:solidFill>
                <a:latin typeface="Calibri" panose="02020603050405020304" pitchFamily="2"/>
              </a:rPr>
              <a:t>assume </a:t>
            </a:r>
            <a:r>
              <a:rPr lang="en-US" sz="2400" spc="0" dirty="0">
                <a:solidFill>
                  <a:srgbClr val="000000"/>
                </a:solidFill>
                <a:latin typeface="Calibri" panose="02020603050405020304" pitchFamily="2"/>
              </a:rPr>
              <a:t>that everyone is on the same </a:t>
            </a:r>
            <a:r>
              <a:rPr lang="en-US" sz="2400" spc="0" dirty="0" smtClean="0">
                <a:solidFill>
                  <a:srgbClr val="000000"/>
                </a:solidFill>
                <a:latin typeface="Calibri" panose="02020603050405020304" pitchFamily="2"/>
              </a:rPr>
              <a:t>page </a:t>
            </a:r>
            <a:r>
              <a:rPr lang="en-US" sz="2400" spc="0" dirty="0">
                <a:solidFill>
                  <a:srgbClr val="000000"/>
                </a:solidFill>
                <a:latin typeface="Calibri" panose="02020603050405020304" pitchFamily="2"/>
              </a:rPr>
              <a:t>about what our Compliance program requires </a:t>
            </a:r>
            <a:r>
              <a:rPr lang="en-US" sz="2400" spc="-15" dirty="0" smtClean="0">
                <a:solidFill>
                  <a:srgbClr val="000000"/>
                </a:solidFill>
                <a:latin typeface="Calibri" panose="02020603050405020304" pitchFamily="2"/>
              </a:rPr>
              <a:t>of </a:t>
            </a:r>
            <a:r>
              <a:rPr lang="en-US" sz="2400" spc="-15" dirty="0">
                <a:solidFill>
                  <a:srgbClr val="000000"/>
                </a:solidFill>
                <a:latin typeface="Calibri" panose="02020603050405020304" pitchFamily="2"/>
              </a:rPr>
              <a:t>each of us. </a:t>
            </a:r>
          </a:p>
          <a:p>
            <a:pPr marL="411480" marR="0" algn="just">
              <a:lnSpc>
                <a:spcPts val="2200"/>
              </a:lnSpc>
              <a:spcBef>
                <a:spcPts val="4155"/>
              </a:spcBef>
              <a:spcAft>
                <a:spcPts val="0"/>
              </a:spcAft>
            </a:pPr>
            <a:r>
              <a:rPr lang="en-US" sz="2400" spc="-5" dirty="0">
                <a:solidFill>
                  <a:srgbClr val="000000"/>
                </a:solidFill>
                <a:latin typeface="Calibri" panose="02020603050405020304" pitchFamily="2"/>
              </a:rPr>
              <a:t>This training material has 4 sections plus a post-test. </a:t>
            </a:r>
            <a:r>
              <a:rPr lang="en-US" sz="2400" spc="-5" dirty="0" smtClean="0">
                <a:solidFill>
                  <a:srgbClr val="FF0000"/>
                </a:solidFill>
                <a:latin typeface="Calibri" panose="02020603050405020304" pitchFamily="2"/>
              </a:rPr>
              <a:t>By</a:t>
            </a:r>
            <a:r>
              <a:rPr lang="en-US" sz="2400" spc="-5" dirty="0" smtClean="0">
                <a:solidFill>
                  <a:srgbClr val="000000"/>
                </a:solidFill>
                <a:latin typeface="Calibri" panose="02020603050405020304" pitchFamily="2"/>
              </a:rPr>
              <a:t> </a:t>
            </a:r>
            <a:r>
              <a:rPr lang="en-US" sz="2400" spc="-5" dirty="0" smtClean="0">
                <a:solidFill>
                  <a:srgbClr val="FF0000"/>
                </a:solidFill>
                <a:latin typeface="Calibri" panose="02020603050405020304" pitchFamily="2"/>
              </a:rPr>
              <a:t>January 31, 2017</a:t>
            </a:r>
            <a:r>
              <a:rPr lang="en-US" sz="2400" spc="-5" dirty="0" smtClean="0">
                <a:solidFill>
                  <a:srgbClr val="000000"/>
                </a:solidFill>
                <a:latin typeface="Calibri" panose="02020603050405020304" pitchFamily="2"/>
              </a:rPr>
              <a:t>, </a:t>
            </a:r>
            <a:r>
              <a:rPr lang="en-US" sz="2400" spc="-5" dirty="0">
                <a:solidFill>
                  <a:srgbClr val="000000"/>
                </a:solidFill>
                <a:latin typeface="Calibri" panose="02020603050405020304" pitchFamily="2"/>
              </a:rPr>
              <a:t>you must </a:t>
            </a:r>
            <a:r>
              <a:rPr lang="en-US" sz="2400" spc="-5" dirty="0" smtClean="0">
                <a:solidFill>
                  <a:srgbClr val="000000"/>
                </a:solidFill>
                <a:latin typeface="Calibri" panose="02020603050405020304" pitchFamily="2"/>
              </a:rPr>
              <a:t> review </a:t>
            </a:r>
            <a:r>
              <a:rPr lang="en-US" sz="2400" spc="0" dirty="0" smtClean="0">
                <a:solidFill>
                  <a:srgbClr val="000000"/>
                </a:solidFill>
                <a:latin typeface="Calibri" panose="02020603050405020304" pitchFamily="2"/>
              </a:rPr>
              <a:t>all </a:t>
            </a:r>
            <a:r>
              <a:rPr lang="en-US" sz="2400" spc="0" dirty="0">
                <a:solidFill>
                  <a:srgbClr val="000000"/>
                </a:solidFill>
                <a:latin typeface="Calibri" panose="02020603050405020304" pitchFamily="2"/>
              </a:rPr>
              <a:t>4 sections and get at least </a:t>
            </a:r>
            <a:r>
              <a:rPr lang="en-US" sz="2400" spc="0" dirty="0" smtClean="0">
                <a:solidFill>
                  <a:srgbClr val="000000"/>
                </a:solidFill>
                <a:latin typeface="Calibri" panose="02020603050405020304" pitchFamily="2"/>
              </a:rPr>
              <a:t>15 </a:t>
            </a:r>
            <a:r>
              <a:rPr lang="en-US" sz="2400" spc="0" dirty="0">
                <a:solidFill>
                  <a:srgbClr val="000000"/>
                </a:solidFill>
                <a:latin typeface="Calibri" panose="02020603050405020304" pitchFamily="2"/>
              </a:rPr>
              <a:t>of the </a:t>
            </a:r>
            <a:r>
              <a:rPr lang="en-US" sz="2400" spc="0" dirty="0" smtClean="0">
                <a:solidFill>
                  <a:srgbClr val="000000"/>
                </a:solidFill>
                <a:latin typeface="Calibri" panose="02020603050405020304" pitchFamily="2"/>
              </a:rPr>
              <a:t>18 </a:t>
            </a:r>
            <a:r>
              <a:rPr lang="en-US" sz="2400" spc="0" dirty="0">
                <a:solidFill>
                  <a:srgbClr val="000000"/>
                </a:solidFill>
                <a:latin typeface="Calibri" panose="02020603050405020304" pitchFamily="2"/>
              </a:rPr>
              <a:t>post-test questions correct to complete this </a:t>
            </a:r>
            <a:r>
              <a:rPr lang="en-US" sz="2400" spc="-15" dirty="0" smtClean="0">
                <a:solidFill>
                  <a:srgbClr val="000000"/>
                </a:solidFill>
                <a:latin typeface="Calibri" panose="02020603050405020304" pitchFamily="2"/>
              </a:rPr>
              <a:t>training</a:t>
            </a:r>
            <a:r>
              <a:rPr lang="en-US" sz="2400" spc="-15" dirty="0">
                <a:solidFill>
                  <a:srgbClr val="000000"/>
                </a:solidFill>
                <a:latin typeface="Calibri" panose="02020603050405020304" pitchFamily="2"/>
              </a:rPr>
              <a:t>. </a:t>
            </a:r>
          </a:p>
          <a:p>
            <a:pPr marL="411480" marR="0" algn="just">
              <a:lnSpc>
                <a:spcPts val="2200"/>
              </a:lnSpc>
              <a:spcBef>
                <a:spcPts val="4155"/>
              </a:spcBef>
              <a:spcAft>
                <a:spcPts val="0"/>
              </a:spcAft>
            </a:pPr>
            <a:r>
              <a:rPr lang="en-US" sz="2400" spc="0" dirty="0" smtClean="0">
                <a:solidFill>
                  <a:srgbClr val="000000"/>
                </a:solidFill>
                <a:latin typeface="Calibri" panose="02020603050405020304" pitchFamily="2"/>
              </a:rPr>
              <a:t> </a:t>
            </a:r>
          </a:p>
          <a:p>
            <a:pPr marL="594360" marR="0" indent="0" algn="just">
              <a:lnSpc>
                <a:spcPts val="2200"/>
              </a:lnSpc>
              <a:spcBef>
                <a:spcPts val="0"/>
              </a:spcBef>
              <a:spcAft>
                <a:spcPts val="0"/>
              </a:spcAft>
            </a:pPr>
            <a:endParaRPr lang="en-US" sz="8000" spc="-40" dirty="0">
              <a:solidFill>
                <a:srgbClr val="000000"/>
              </a:solidFill>
              <a:latin typeface="Calibri" panose="02020603050405020304" pitchFamily="2"/>
            </a:endParaRPr>
          </a:p>
        </p:txBody>
      </p:sp>
      <p:sp>
        <p:nvSpPr>
          <p:cNvPr id="4" name="TextBox 3"/>
          <p:cNvSpPr txBox="1"/>
          <p:nvPr/>
        </p:nvSpPr>
        <p:spPr>
          <a:xfrm>
            <a:off x="10134600" y="6096000"/>
            <a:ext cx="312906" cy="369332"/>
          </a:xfrm>
          <a:prstGeom prst="rect">
            <a:avLst/>
          </a:prstGeom>
          <a:noFill/>
        </p:spPr>
        <p:txBody>
          <a:bodyPr wrap="non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93" name="Text Placeholder 92"/>
          <p:cNvSpPr>
            <a:spLocks noGrp="1"/>
          </p:cNvSpPr>
          <p:nvPr>
            <p:ph type="body" idx="10"/>
          </p:nvPr>
        </p:nvSpPr>
        <p:spPr>
          <a:xfrm>
            <a:off x="786130" y="1447800"/>
            <a:ext cx="9715500" cy="3556000"/>
          </a:xfrm>
          <a:prstGeom prst="rect">
            <a:avLst/>
          </a:prstGeom>
          <a:noFill/>
          <a:ln w="0" cmpd="sng">
            <a:noFill/>
            <a:prstDash val="solid"/>
          </a:ln>
        </p:spPr>
        <p:txBody>
          <a:bodyPr vert="horz" lIns="0" tIns="48260" rIns="0" bIns="0" anchor="t"/>
          <a:lstStyle/>
          <a:p>
            <a:pPr marL="1874520" marR="0" indent="0" algn="l">
              <a:lnSpc>
                <a:spcPts val="4000"/>
              </a:lnSpc>
              <a:spcAft>
                <a:spcPts val="0"/>
              </a:spcAft>
            </a:pPr>
            <a:r>
              <a:rPr lang="en-US" sz="3550" spc="-30" dirty="0">
                <a:solidFill>
                  <a:srgbClr val="000000"/>
                </a:solidFill>
                <a:latin typeface="Calibri" panose="02020603050405020304" pitchFamily="2"/>
              </a:rPr>
              <a:t>Putting </a:t>
            </a:r>
            <a:r>
              <a:rPr lang="en-US" sz="3550" spc="0" dirty="0" smtClean="0">
                <a:solidFill>
                  <a:srgbClr val="000000"/>
                </a:solidFill>
                <a:latin typeface="Calibri" panose="02020603050405020304" pitchFamily="2"/>
              </a:rPr>
              <a:t>Patient </a:t>
            </a:r>
            <a:r>
              <a:rPr lang="en-US" sz="3550" spc="0" dirty="0">
                <a:solidFill>
                  <a:srgbClr val="000000"/>
                </a:solidFill>
                <a:latin typeface="Calibri" panose="02020603050405020304" pitchFamily="2"/>
              </a:rPr>
              <a:t>Care, Safety, Dignity </a:t>
            </a:r>
            <a:r>
              <a:rPr lang="en-US" sz="3550" spc="5" dirty="0" smtClean="0">
                <a:solidFill>
                  <a:srgbClr val="000000"/>
                </a:solidFill>
                <a:latin typeface="Calibri" panose="02020603050405020304" pitchFamily="2"/>
              </a:rPr>
              <a:t>and </a:t>
            </a:r>
            <a:r>
              <a:rPr lang="en-US" sz="3550" spc="5" dirty="0">
                <a:solidFill>
                  <a:srgbClr val="000000"/>
                </a:solidFill>
                <a:latin typeface="Calibri" panose="02020603050405020304" pitchFamily="2"/>
              </a:rPr>
              <a:t>Well-being </a:t>
            </a:r>
            <a:r>
              <a:rPr lang="en-US" sz="3550" spc="5" dirty="0" smtClean="0">
                <a:solidFill>
                  <a:srgbClr val="000000"/>
                </a:solidFill>
                <a:latin typeface="Calibri" panose="02020603050405020304" pitchFamily="2"/>
              </a:rPr>
              <a:t>ahead </a:t>
            </a:r>
            <a:r>
              <a:rPr lang="en-US" sz="3550" spc="5" dirty="0">
                <a:solidFill>
                  <a:srgbClr val="000000"/>
                </a:solidFill>
                <a:latin typeface="Calibri" panose="02020603050405020304" pitchFamily="2"/>
              </a:rPr>
              <a:t>of </a:t>
            </a:r>
            <a:r>
              <a:rPr lang="en-US" sz="3550" spc="0" dirty="0" smtClean="0">
                <a:solidFill>
                  <a:srgbClr val="000000"/>
                </a:solidFill>
                <a:latin typeface="Calibri" panose="02020603050405020304" pitchFamily="2"/>
              </a:rPr>
              <a:t>everything </a:t>
            </a:r>
            <a:r>
              <a:rPr lang="en-US" sz="3550" spc="0" dirty="0">
                <a:solidFill>
                  <a:srgbClr val="000000"/>
                </a:solidFill>
                <a:latin typeface="Calibri" panose="02020603050405020304" pitchFamily="2"/>
              </a:rPr>
              <a:t>else </a:t>
            </a:r>
            <a:endParaRPr lang="en-US" sz="3550" spc="0" dirty="0" smtClean="0">
              <a:solidFill>
                <a:srgbClr val="000000"/>
              </a:solidFill>
              <a:latin typeface="Calibri" panose="02020603050405020304" pitchFamily="2"/>
            </a:endParaRPr>
          </a:p>
          <a:p>
            <a:pPr marL="1097280" marR="0" indent="0" algn="l">
              <a:lnSpc>
                <a:spcPts val="4000"/>
              </a:lnSpc>
              <a:spcBef>
                <a:spcPts val="345"/>
              </a:spcBef>
              <a:spcAft>
                <a:spcPts val="0"/>
              </a:spcAft>
            </a:pPr>
            <a:endParaRPr lang="en-US" sz="3550" dirty="0">
              <a:solidFill>
                <a:srgbClr val="000000"/>
              </a:solidFill>
              <a:latin typeface="Calibri" panose="02020603050405020304" pitchFamily="2"/>
            </a:endParaRPr>
          </a:p>
          <a:p>
            <a:pPr marL="1097280" algn="l">
              <a:lnSpc>
                <a:spcPts val="4000"/>
              </a:lnSpc>
              <a:spcBef>
                <a:spcPts val="345"/>
              </a:spcBef>
            </a:pPr>
            <a:r>
              <a:rPr lang="en-US" sz="3600" b="1" spc="0" dirty="0" smtClean="0">
                <a:solidFill>
                  <a:schemeClr val="tx1"/>
                </a:solidFill>
                <a:latin typeface="Calibri" panose="02020603050405020304" pitchFamily="2"/>
              </a:rPr>
              <a:t>                       Sounds easy? </a:t>
            </a:r>
          </a:p>
          <a:p>
            <a:pPr marL="1097280" marR="0" indent="0" algn="l">
              <a:lnSpc>
                <a:spcPts val="4000"/>
              </a:lnSpc>
              <a:spcBef>
                <a:spcPts val="345"/>
              </a:spcBef>
              <a:spcAft>
                <a:spcPts val="0"/>
              </a:spcAft>
            </a:pPr>
            <a:endParaRPr lang="en-US" sz="3550" spc="0" dirty="0">
              <a:solidFill>
                <a:srgbClr val="000000"/>
              </a:solidFill>
              <a:latin typeface="Calibri" panose="02020603050405020304" pitchFamily="2"/>
            </a:endParaRPr>
          </a:p>
        </p:txBody>
      </p:sp>
      <p:pic>
        <p:nvPicPr>
          <p:cNvPr id="11267" name="Picture 3" descr="C:\Users\akirchberg\AppData\Local\Microsoft\Windows\Temporary Internet Files\Content.IE5\AU92TME0\secrets-life-healthy-produc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9467" y="3200400"/>
            <a:ext cx="2359152" cy="2881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20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96" name="Text Placeholder 95"/>
          <p:cNvSpPr>
            <a:spLocks noGrp="1"/>
          </p:cNvSpPr>
          <p:nvPr>
            <p:ph type="body" idx="10"/>
          </p:nvPr>
        </p:nvSpPr>
        <p:spPr>
          <a:xfrm>
            <a:off x="685800" y="1066800"/>
            <a:ext cx="11353800" cy="4419600"/>
          </a:xfrm>
          <a:prstGeom prst="rect">
            <a:avLst/>
          </a:prstGeom>
          <a:noFill/>
          <a:ln w="0" cmpd="sng">
            <a:noFill/>
            <a:prstDash val="solid"/>
          </a:ln>
        </p:spPr>
        <p:txBody>
          <a:bodyPr vert="horz" lIns="0" tIns="58420" rIns="0" bIns="0" anchor="t"/>
          <a:lstStyle/>
          <a:p>
            <a:pPr marR="0" algn="l">
              <a:spcAft>
                <a:spcPts val="0"/>
              </a:spcAft>
            </a:pPr>
            <a:r>
              <a:rPr lang="en-US" sz="2800" spc="-50" dirty="0">
                <a:solidFill>
                  <a:schemeClr val="tx1"/>
                </a:solidFill>
                <a:latin typeface="Calibri" panose="020F0502020204030204" pitchFamily="34" charset="0"/>
              </a:rPr>
              <a:t>This includes: </a:t>
            </a:r>
            <a:endParaRPr lang="en-US" sz="2800" spc="-50" dirty="0" smtClean="0">
              <a:solidFill>
                <a:schemeClr val="tx1"/>
              </a:solidFill>
              <a:latin typeface="Calibri" panose="020F0502020204030204" pitchFamily="34" charset="0"/>
            </a:endParaRPr>
          </a:p>
          <a:p>
            <a:pPr marR="0" algn="l">
              <a:spcAft>
                <a:spcPts val="0"/>
              </a:spcAft>
            </a:pPr>
            <a:endParaRPr lang="en-US" sz="2800" spc="-50" dirty="0" smtClean="0">
              <a:solidFill>
                <a:schemeClr val="tx1"/>
              </a:solidFill>
              <a:latin typeface="Calibri" panose="020F0502020204030204" pitchFamily="34" charset="0"/>
            </a:endParaRPr>
          </a:p>
          <a:p>
            <a:pPr marL="457200" marR="0" indent="-457200" algn="l">
              <a:lnSpc>
                <a:spcPct val="150000"/>
              </a:lnSpc>
              <a:spcAft>
                <a:spcPts val="0"/>
              </a:spcAft>
              <a:buFont typeface="Wingdings" panose="05000000000000000000" pitchFamily="2" charset="2"/>
              <a:buChar char="ü"/>
            </a:pPr>
            <a:r>
              <a:rPr lang="en-US" sz="2800" spc="0" dirty="0" smtClean="0">
                <a:solidFill>
                  <a:srgbClr val="000000"/>
                </a:solidFill>
                <a:latin typeface="Calibri" panose="020F0502020204030204" pitchFamily="34" charset="0"/>
              </a:rPr>
              <a:t>Proper patient identification;</a:t>
            </a:r>
            <a:endParaRPr lang="en-US" sz="2800" dirty="0">
              <a:solidFill>
                <a:srgbClr val="000000"/>
              </a:solidFill>
              <a:latin typeface="Calibri" panose="020F0502020204030204" pitchFamily="34" charset="0"/>
            </a:endParaRPr>
          </a:p>
          <a:p>
            <a:pPr marL="457200" marR="0" indent="-457200" algn="l">
              <a:lnSpc>
                <a:spcPct val="150000"/>
              </a:lnSpc>
              <a:spcAft>
                <a:spcPts val="0"/>
              </a:spcAft>
              <a:buFont typeface="Wingdings" panose="05000000000000000000" pitchFamily="2" charset="2"/>
              <a:buChar char="ü"/>
            </a:pPr>
            <a:r>
              <a:rPr lang="en-US" sz="2800" spc="0" dirty="0" smtClean="0">
                <a:solidFill>
                  <a:srgbClr val="000000"/>
                </a:solidFill>
                <a:latin typeface="Calibri" panose="020F0502020204030204" pitchFamily="34" charset="0"/>
              </a:rPr>
              <a:t>Making </a:t>
            </a:r>
            <a:r>
              <a:rPr lang="en-US" sz="2800" spc="0" dirty="0">
                <a:solidFill>
                  <a:srgbClr val="000000"/>
                </a:solidFill>
                <a:latin typeface="Calibri" panose="020F0502020204030204" pitchFamily="34" charset="0"/>
              </a:rPr>
              <a:t>sure </a:t>
            </a:r>
            <a:r>
              <a:rPr lang="en-US" sz="2800" u="sng" spc="0" dirty="0">
                <a:solidFill>
                  <a:srgbClr val="000000"/>
                </a:solidFill>
                <a:latin typeface="Calibri" panose="020F0502020204030204" pitchFamily="34" charset="0"/>
              </a:rPr>
              <a:t>all patients </a:t>
            </a:r>
            <a:r>
              <a:rPr lang="en-US" sz="2800" spc="0" dirty="0">
                <a:solidFill>
                  <a:srgbClr val="000000"/>
                </a:solidFill>
                <a:latin typeface="Calibri" panose="020F0502020204030204" pitchFamily="34" charset="0"/>
              </a:rPr>
              <a:t> can access </a:t>
            </a:r>
            <a:r>
              <a:rPr lang="en-US" sz="2800" spc="0" dirty="0" smtClean="0">
                <a:solidFill>
                  <a:srgbClr val="000000"/>
                </a:solidFill>
                <a:latin typeface="Calibri" panose="020F0502020204030204" pitchFamily="34" charset="0"/>
              </a:rPr>
              <a:t>our </a:t>
            </a:r>
            <a:r>
              <a:rPr lang="en-US" sz="2800" spc="10" dirty="0" smtClean="0">
                <a:solidFill>
                  <a:srgbClr val="000000"/>
                </a:solidFill>
                <a:latin typeface="Calibri" panose="020F0502020204030204" pitchFamily="34" charset="0"/>
              </a:rPr>
              <a:t>services </a:t>
            </a:r>
            <a:r>
              <a:rPr lang="en-US" sz="2800" spc="10" dirty="0">
                <a:solidFill>
                  <a:srgbClr val="000000"/>
                </a:solidFill>
                <a:latin typeface="Calibri" panose="020F0502020204030204" pitchFamily="34" charset="0"/>
              </a:rPr>
              <a:t>equally; </a:t>
            </a:r>
            <a:endParaRPr lang="en-US" sz="2800" spc="10" dirty="0" smtClean="0">
              <a:solidFill>
                <a:srgbClr val="000000"/>
              </a:solidFill>
              <a:latin typeface="Calibri" panose="020F0502020204030204" pitchFamily="34" charset="0"/>
            </a:endParaRPr>
          </a:p>
          <a:p>
            <a:pPr marL="457200" marR="0" indent="-457200" algn="l">
              <a:lnSpc>
                <a:spcPct val="150000"/>
              </a:lnSpc>
              <a:spcAft>
                <a:spcPts val="0"/>
              </a:spcAft>
              <a:buFont typeface="Wingdings" panose="05000000000000000000" pitchFamily="2" charset="2"/>
              <a:buChar char="ü"/>
            </a:pPr>
            <a:r>
              <a:rPr lang="en-US" sz="2800" spc="20" dirty="0" smtClean="0">
                <a:solidFill>
                  <a:srgbClr val="000000"/>
                </a:solidFill>
                <a:latin typeface="Calibri" panose="020F0502020204030204" pitchFamily="34" charset="0"/>
              </a:rPr>
              <a:t>Providing </a:t>
            </a:r>
            <a:r>
              <a:rPr lang="en-US" sz="2800" spc="20" dirty="0">
                <a:solidFill>
                  <a:srgbClr val="000000"/>
                </a:solidFill>
                <a:latin typeface="Calibri" panose="020F0502020204030204" pitchFamily="34" charset="0"/>
              </a:rPr>
              <a:t>additional “aids” to some patients to </a:t>
            </a:r>
            <a:r>
              <a:rPr lang="en-US" sz="2800" spc="20" dirty="0" smtClean="0">
                <a:solidFill>
                  <a:srgbClr val="000000"/>
                </a:solidFill>
                <a:latin typeface="Calibri" panose="020F0502020204030204" pitchFamily="34" charset="0"/>
              </a:rPr>
              <a:t>achieve </a:t>
            </a:r>
            <a:r>
              <a:rPr lang="en-US" sz="2800" spc="20" dirty="0">
                <a:solidFill>
                  <a:srgbClr val="000000"/>
                </a:solidFill>
                <a:latin typeface="Calibri" panose="020F0502020204030204" pitchFamily="34" charset="0"/>
              </a:rPr>
              <a:t>that equal access; </a:t>
            </a:r>
            <a:endParaRPr lang="en-US" sz="2800" spc="20" dirty="0" smtClean="0">
              <a:solidFill>
                <a:srgbClr val="000000"/>
              </a:solidFill>
              <a:latin typeface="Calibri" panose="020F0502020204030204" pitchFamily="34" charset="0"/>
            </a:endParaRPr>
          </a:p>
          <a:p>
            <a:pPr marL="457200" marR="0" indent="-457200" algn="l">
              <a:lnSpc>
                <a:spcPct val="150000"/>
              </a:lnSpc>
              <a:spcAft>
                <a:spcPts val="0"/>
              </a:spcAft>
              <a:buFont typeface="Wingdings" panose="05000000000000000000" pitchFamily="2" charset="2"/>
              <a:buChar char="ü"/>
            </a:pPr>
            <a:r>
              <a:rPr lang="en-US" sz="2800" spc="20" dirty="0" smtClean="0">
                <a:solidFill>
                  <a:srgbClr val="000000"/>
                </a:solidFill>
                <a:latin typeface="Calibri" panose="020F0502020204030204" pitchFamily="34" charset="0"/>
              </a:rPr>
              <a:t>Following policies, rules and regulations and;</a:t>
            </a:r>
          </a:p>
          <a:p>
            <a:pPr marL="457200" marR="0" indent="-457200" algn="l">
              <a:lnSpc>
                <a:spcPct val="150000"/>
              </a:lnSpc>
              <a:spcAft>
                <a:spcPts val="0"/>
              </a:spcAft>
              <a:buFont typeface="Wingdings" panose="05000000000000000000" pitchFamily="2" charset="2"/>
              <a:buChar char="ü"/>
            </a:pPr>
            <a:r>
              <a:rPr lang="en-US" sz="2800" spc="0" dirty="0" smtClean="0">
                <a:solidFill>
                  <a:srgbClr val="000000"/>
                </a:solidFill>
                <a:latin typeface="Calibri" panose="020F0502020204030204" pitchFamily="34" charset="0"/>
              </a:rPr>
              <a:t>Sometimes </a:t>
            </a:r>
            <a:r>
              <a:rPr lang="en-US" sz="2800" spc="0" dirty="0">
                <a:solidFill>
                  <a:srgbClr val="000000"/>
                </a:solidFill>
                <a:latin typeface="Calibri" panose="020F0502020204030204" pitchFamily="34" charset="0"/>
              </a:rPr>
              <a:t>saying “No”. </a:t>
            </a:r>
          </a:p>
        </p:txBody>
      </p:sp>
      <p:sp>
        <p:nvSpPr>
          <p:cNvPr id="3" name="TextBox 2"/>
          <p:cNvSpPr txBox="1"/>
          <p:nvPr/>
        </p:nvSpPr>
        <p:spPr>
          <a:xfrm>
            <a:off x="8077200" y="5791200"/>
            <a:ext cx="441146" cy="369332"/>
          </a:xfrm>
          <a:prstGeom prst="rect">
            <a:avLst/>
          </a:prstGeom>
          <a:noFill/>
        </p:spPr>
        <p:txBody>
          <a:bodyPr wrap="none" rtlCol="0">
            <a:spAutoFit/>
          </a:bodyPr>
          <a:lstStyle/>
          <a:p>
            <a:r>
              <a:rPr lang="en-US" dirty="0" smtClean="0"/>
              <a:t>21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sz="2800" dirty="0" smtClean="0"/>
              <a:t>Proper patient care starts with proper patient identification.</a:t>
            </a:r>
          </a:p>
          <a:p>
            <a:endParaRPr lang="en-US" sz="2800" dirty="0" smtClean="0"/>
          </a:p>
          <a:p>
            <a:r>
              <a:rPr lang="en-US" sz="2800" dirty="0" smtClean="0"/>
              <a:t>Patient </a:t>
            </a:r>
            <a:r>
              <a:rPr lang="en-US" sz="2800" dirty="0"/>
              <a:t>identification is one of the most critical processes colleagues must follow. To ensure the right patient receives the right care at every encounter, always use </a:t>
            </a:r>
            <a:r>
              <a:rPr lang="en-US" sz="2800" dirty="0" smtClean="0"/>
              <a:t>at least two identifiers: </a:t>
            </a:r>
          </a:p>
          <a:p>
            <a:endParaRPr lang="en-US" sz="2800" dirty="0" smtClean="0"/>
          </a:p>
          <a:p>
            <a:pPr marL="285750" indent="-285750">
              <a:buFont typeface="Arial" panose="020B0604020202020204" pitchFamily="34" charset="0"/>
              <a:buChar char="•"/>
            </a:pPr>
            <a:r>
              <a:rPr lang="en-US" sz="2800" dirty="0" smtClean="0"/>
              <a:t>Full Name</a:t>
            </a:r>
          </a:p>
          <a:p>
            <a:pPr marL="285750" indent="-285750">
              <a:buFont typeface="Arial" panose="020B0604020202020204" pitchFamily="34" charset="0"/>
              <a:buChar char="•"/>
            </a:pPr>
            <a:r>
              <a:rPr lang="en-US" sz="2800" dirty="0" smtClean="0"/>
              <a:t>Date of Birth</a:t>
            </a:r>
          </a:p>
          <a:p>
            <a:pPr marL="285750" indent="-285750">
              <a:buFont typeface="Arial" panose="020B0604020202020204" pitchFamily="34" charset="0"/>
              <a:buChar char="•"/>
            </a:pPr>
            <a:r>
              <a:rPr lang="en-US" sz="2800" dirty="0" smtClean="0"/>
              <a:t>Other, if needed</a:t>
            </a:r>
            <a:endParaRPr lang="en-US" sz="2800" dirty="0"/>
          </a:p>
          <a:p>
            <a:endParaRPr lang="en-US" dirty="0"/>
          </a:p>
        </p:txBody>
      </p:sp>
      <p:sp>
        <p:nvSpPr>
          <p:cNvPr id="3" name="TextBox 2"/>
          <p:cNvSpPr txBox="1"/>
          <p:nvPr/>
        </p:nvSpPr>
        <p:spPr>
          <a:xfrm>
            <a:off x="8077200" y="5791200"/>
            <a:ext cx="441146" cy="369332"/>
          </a:xfrm>
          <a:prstGeom prst="rect">
            <a:avLst/>
          </a:prstGeom>
          <a:noFill/>
        </p:spPr>
        <p:txBody>
          <a:bodyPr wrap="none" rtlCol="0">
            <a:spAutoFit/>
          </a:bodyPr>
          <a:lstStyle/>
          <a:p>
            <a:r>
              <a:rPr lang="en-US" dirty="0" smtClean="0"/>
              <a:t>22</a:t>
            </a:r>
            <a:endParaRPr lang="en-US" dirty="0"/>
          </a:p>
        </p:txBody>
      </p:sp>
    </p:spTree>
    <p:extLst>
      <p:ext uri="{BB962C8B-B14F-4D97-AF65-F5344CB8AC3E}">
        <p14:creationId xmlns:p14="http://schemas.microsoft.com/office/powerpoint/2010/main" val="2123986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5" name="Text Placeholder 104"/>
          <p:cNvSpPr>
            <a:spLocks noGrp="1"/>
          </p:cNvSpPr>
          <p:nvPr>
            <p:ph type="body" idx="10"/>
          </p:nvPr>
        </p:nvSpPr>
        <p:spPr>
          <a:xfrm>
            <a:off x="6202680" y="4358640"/>
            <a:ext cx="2612390" cy="1437640"/>
          </a:xfrm>
          <a:prstGeom prst="rect">
            <a:avLst/>
          </a:prstGeom>
          <a:noFill/>
          <a:ln w="0" cmpd="sng">
            <a:noFill/>
            <a:prstDash val="solid"/>
          </a:ln>
        </p:spPr>
        <p:txBody>
          <a:bodyPr vert="horz" lIns="0" tIns="0" rIns="0" bIns="0" anchor="t"/>
          <a:lstStyle/>
          <a:p>
            <a:pPr algn="l"/>
            <a:r>
              <a:rPr lang="en-US" sz="100" dirty="0"/>
              <a:t> </a:t>
            </a:r>
          </a:p>
        </p:txBody>
      </p:sp>
      <p:pic>
        <p:nvPicPr>
          <p:cNvPr id="108" name="Image.jpg"/>
          <p:cNvPicPr/>
          <p:nvPr/>
        </p:nvPicPr>
        <p:blipFill>
          <a:blip r:embed="rId2" cstate="print"/>
          <a:stretch>
            <a:fillRect/>
          </a:stretch>
        </p:blipFill>
        <p:spPr>
          <a:xfrm>
            <a:off x="359410" y="4425950"/>
            <a:ext cx="1274445" cy="1465580"/>
          </a:xfrm>
          <a:prstGeom prst="rect">
            <a:avLst/>
          </a:prstGeom>
        </p:spPr>
      </p:pic>
      <p:pic>
        <p:nvPicPr>
          <p:cNvPr id="110" name="Image.jpg"/>
          <p:cNvPicPr/>
          <p:nvPr/>
        </p:nvPicPr>
        <p:blipFill>
          <a:blip r:embed="rId3" cstate="print"/>
          <a:stretch>
            <a:fillRect/>
          </a:stretch>
        </p:blipFill>
        <p:spPr>
          <a:xfrm>
            <a:off x="9201785" y="2910840"/>
            <a:ext cx="2221865" cy="2270760"/>
          </a:xfrm>
          <a:prstGeom prst="rect">
            <a:avLst/>
          </a:prstGeom>
        </p:spPr>
      </p:pic>
      <p:sp>
        <p:nvSpPr>
          <p:cNvPr id="103" name="Text Placeholder 102"/>
          <p:cNvSpPr>
            <a:spLocks noGrp="1"/>
          </p:cNvSpPr>
          <p:nvPr>
            <p:ph type="body" idx="10"/>
          </p:nvPr>
        </p:nvSpPr>
        <p:spPr>
          <a:xfrm>
            <a:off x="454025" y="355600"/>
            <a:ext cx="10756900" cy="2159000"/>
          </a:xfrm>
          <a:prstGeom prst="rect">
            <a:avLst/>
          </a:prstGeom>
          <a:noFill/>
          <a:ln w="0" cmpd="sng">
            <a:noFill/>
            <a:prstDash val="solid"/>
          </a:ln>
        </p:spPr>
        <p:txBody>
          <a:bodyPr vert="horz" lIns="0" tIns="68580" rIns="0" bIns="0" anchor="t"/>
          <a:lstStyle/>
          <a:p>
            <a:pPr marL="274320" marR="0" indent="0" algn="just">
              <a:lnSpc>
                <a:spcPts val="3700"/>
              </a:lnSpc>
              <a:spcAft>
                <a:spcPts val="0"/>
              </a:spcAft>
            </a:pPr>
            <a:r>
              <a:rPr lang="en-US" sz="3550" spc="0" dirty="0">
                <a:solidFill>
                  <a:schemeClr val="tx1"/>
                </a:solidFill>
                <a:latin typeface="Calibri" panose="02020603050405020304" pitchFamily="2"/>
              </a:rPr>
              <a:t>Making sure </a:t>
            </a:r>
            <a:r>
              <a:rPr lang="en-US" sz="3550" u="sng" spc="0" dirty="0">
                <a:solidFill>
                  <a:schemeClr val="tx1"/>
                </a:solidFill>
                <a:latin typeface="Calibri" panose="02020603050405020304" pitchFamily="2"/>
              </a:rPr>
              <a:t>all patients </a:t>
            </a:r>
            <a:r>
              <a:rPr lang="en-US" sz="3550" spc="0" dirty="0">
                <a:solidFill>
                  <a:schemeClr val="tx1"/>
                </a:solidFill>
                <a:latin typeface="Calibri" panose="02020603050405020304" pitchFamily="2"/>
              </a:rPr>
              <a:t> can access our services </a:t>
            </a:r>
            <a:r>
              <a:rPr lang="en-US" sz="3550" u="sng" spc="0" dirty="0">
                <a:solidFill>
                  <a:schemeClr val="tx1"/>
                </a:solidFill>
                <a:latin typeface="Calibri" panose="02020603050405020304" pitchFamily="2"/>
              </a:rPr>
              <a:t>equally</a:t>
            </a:r>
            <a:r>
              <a:rPr lang="en-US" sz="100" spc="0" dirty="0">
                <a:solidFill>
                  <a:schemeClr val="tx1"/>
                </a:solidFill>
                <a:latin typeface="Calibri" panose="02020603050405020304" pitchFamily="2"/>
              </a:rPr>
              <a:t> </a:t>
            </a:r>
          </a:p>
          <a:p>
            <a:pPr marL="274320" marR="0" indent="0" algn="just">
              <a:lnSpc>
                <a:spcPts val="3700"/>
              </a:lnSpc>
              <a:spcBef>
                <a:spcPts val="650"/>
              </a:spcBef>
              <a:spcAft>
                <a:spcPts val="0"/>
              </a:spcAft>
            </a:pPr>
            <a:r>
              <a:rPr lang="en-US" sz="3550" spc="-50" dirty="0">
                <a:solidFill>
                  <a:schemeClr val="tx1"/>
                </a:solidFill>
                <a:latin typeface="Calibri" panose="02020603050405020304" pitchFamily="2"/>
              </a:rPr>
              <a:t>means: </a:t>
            </a:r>
          </a:p>
          <a:p>
            <a:pPr marL="274320" marR="0" indent="320040" algn="just">
              <a:lnSpc>
                <a:spcPts val="3400"/>
              </a:lnSpc>
              <a:spcBef>
                <a:spcPts val="5025"/>
              </a:spcBef>
              <a:spcAft>
                <a:spcPts val="0"/>
              </a:spcAft>
              <a:buFont typeface="Calibri"/>
              <a:buChar char="·"/>
            </a:pPr>
            <a:r>
              <a:rPr lang="en-US" sz="3150" spc="10" dirty="0">
                <a:solidFill>
                  <a:srgbClr val="000000"/>
                </a:solidFill>
                <a:latin typeface="Calibri" panose="02020603050405020304" pitchFamily="2"/>
              </a:rPr>
              <a:t>Watching for signs that patients can’t hear or see well </a:t>
            </a:r>
          </a:p>
        </p:txBody>
      </p:sp>
      <p:sp>
        <p:nvSpPr>
          <p:cNvPr id="104" name="Text Placeholder 103"/>
          <p:cNvSpPr>
            <a:spLocks noGrp="1"/>
          </p:cNvSpPr>
          <p:nvPr>
            <p:ph type="body" idx="10"/>
          </p:nvPr>
        </p:nvSpPr>
        <p:spPr>
          <a:xfrm>
            <a:off x="454025" y="2514600"/>
            <a:ext cx="8361045" cy="1844040"/>
          </a:xfrm>
          <a:prstGeom prst="rect">
            <a:avLst/>
          </a:prstGeom>
          <a:noFill/>
          <a:ln w="0" cmpd="sng">
            <a:noFill/>
            <a:prstDash val="solid"/>
          </a:ln>
        </p:spPr>
        <p:txBody>
          <a:bodyPr vert="horz" lIns="0" tIns="281940" rIns="0" bIns="0" anchor="t"/>
          <a:lstStyle/>
          <a:p>
            <a:pPr marL="274320" marR="0" indent="320040" algn="just">
              <a:lnSpc>
                <a:spcPts val="3400"/>
              </a:lnSpc>
              <a:spcAft>
                <a:spcPts val="0"/>
              </a:spcAft>
              <a:buFont typeface="Calibri"/>
              <a:buChar char="·"/>
            </a:pPr>
            <a:r>
              <a:rPr lang="en-US" sz="3150" spc="0" dirty="0">
                <a:solidFill>
                  <a:srgbClr val="000000"/>
                </a:solidFill>
                <a:latin typeface="Calibri" panose="02020603050405020304" pitchFamily="2"/>
              </a:rPr>
              <a:t>Offering assistive aids like: </a:t>
            </a:r>
          </a:p>
          <a:p>
            <a:pPr marL="1188720" marR="0" indent="0" algn="just">
              <a:lnSpc>
                <a:spcPts val="3300"/>
              </a:lnSpc>
              <a:spcBef>
                <a:spcPts val="1785"/>
              </a:spcBef>
              <a:spcAft>
                <a:spcPts val="0"/>
              </a:spcAft>
            </a:pPr>
            <a:r>
              <a:rPr lang="en-US" sz="3150" spc="-10" dirty="0">
                <a:solidFill>
                  <a:schemeClr val="tx1"/>
                </a:solidFill>
                <a:latin typeface="Calibri" panose="02020603050405020304" pitchFamily="2"/>
              </a:rPr>
              <a:t>portable amplifiers, </a:t>
            </a:r>
            <a:r>
              <a:rPr lang="en-US" sz="3150" spc="-10" dirty="0">
                <a:solidFill>
                  <a:srgbClr val="000000"/>
                </a:solidFill>
                <a:latin typeface="Calibri" panose="02020603050405020304" pitchFamily="2"/>
              </a:rPr>
              <a:t>communication boards, </a:t>
            </a:r>
          </a:p>
          <a:p>
            <a:pPr marL="1188720" marR="0" indent="0" algn="just">
              <a:lnSpc>
                <a:spcPts val="3300"/>
              </a:lnSpc>
              <a:spcBef>
                <a:spcPts val="585"/>
              </a:spcBef>
              <a:spcAft>
                <a:spcPts val="11280"/>
              </a:spcAft>
            </a:pPr>
            <a:r>
              <a:rPr lang="en-US" sz="3150" spc="5" dirty="0">
                <a:solidFill>
                  <a:srgbClr val="000000"/>
                </a:solidFill>
                <a:latin typeface="Calibri" panose="02020603050405020304" pitchFamily="2"/>
              </a:rPr>
              <a:t>captioning and</a:t>
            </a:r>
            <a:r>
              <a:rPr lang="en-US" sz="3150" spc="5" dirty="0">
                <a:solidFill>
                  <a:srgbClr val="92D050"/>
                </a:solidFill>
                <a:latin typeface="Calibri" panose="02020603050405020304" pitchFamily="2"/>
              </a:rPr>
              <a:t> </a:t>
            </a:r>
            <a:r>
              <a:rPr lang="en-US" sz="3150" spc="5" dirty="0">
                <a:solidFill>
                  <a:schemeClr val="tx1"/>
                </a:solidFill>
                <a:latin typeface="Calibri" panose="02020603050405020304" pitchFamily="2"/>
              </a:rPr>
              <a:t>qualified interpreters </a:t>
            </a:r>
          </a:p>
        </p:txBody>
      </p:sp>
      <p:sp>
        <p:nvSpPr>
          <p:cNvPr id="7" name="TextBox 6"/>
          <p:cNvSpPr txBox="1"/>
          <p:nvPr/>
        </p:nvSpPr>
        <p:spPr>
          <a:xfrm>
            <a:off x="8077200" y="5791200"/>
            <a:ext cx="441146" cy="369332"/>
          </a:xfrm>
          <a:prstGeom prst="rect">
            <a:avLst/>
          </a:prstGeom>
          <a:noFill/>
        </p:spPr>
        <p:txBody>
          <a:bodyPr wrap="none" rtlCol="0">
            <a:spAutoFit/>
          </a:bodyPr>
          <a:lstStyle/>
          <a:p>
            <a:r>
              <a:rPr lang="en-US" dirty="0" smtClean="0"/>
              <a:t>23</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99" name="Text Placeholder 98"/>
          <p:cNvSpPr>
            <a:spLocks noGrp="1"/>
          </p:cNvSpPr>
          <p:nvPr>
            <p:ph type="body" idx="10"/>
          </p:nvPr>
        </p:nvSpPr>
        <p:spPr>
          <a:xfrm>
            <a:off x="722630" y="508000"/>
            <a:ext cx="10756900" cy="1024255"/>
          </a:xfrm>
          <a:prstGeom prst="rect">
            <a:avLst/>
          </a:prstGeom>
          <a:noFill/>
          <a:ln w="0" cmpd="sng">
            <a:noFill/>
            <a:prstDash val="solid"/>
          </a:ln>
        </p:spPr>
        <p:txBody>
          <a:bodyPr vert="horz" lIns="0" tIns="58420" rIns="0" bIns="0" anchor="t"/>
          <a:lstStyle/>
          <a:p>
            <a:pPr marL="0" marR="0" indent="0" algn="r">
              <a:lnSpc>
                <a:spcPts val="4500"/>
              </a:lnSpc>
              <a:spcAft>
                <a:spcPts val="3090"/>
              </a:spcAft>
            </a:pPr>
            <a:r>
              <a:rPr lang="en-US" sz="4300" spc="-150" dirty="0">
                <a:solidFill>
                  <a:srgbClr val="000000"/>
                </a:solidFill>
                <a:latin typeface="Calibri" panose="02020603050405020304" pitchFamily="2"/>
              </a:rPr>
              <a:t>Did you know... </a:t>
            </a:r>
          </a:p>
        </p:txBody>
      </p:sp>
      <p:sp>
        <p:nvSpPr>
          <p:cNvPr id="100" name="Text Placeholder 99"/>
          <p:cNvSpPr>
            <a:spLocks noGrp="1"/>
          </p:cNvSpPr>
          <p:nvPr>
            <p:ph type="body" idx="10"/>
          </p:nvPr>
        </p:nvSpPr>
        <p:spPr>
          <a:xfrm>
            <a:off x="722630" y="1532255"/>
            <a:ext cx="10756900" cy="4258945"/>
          </a:xfrm>
          <a:prstGeom prst="rect">
            <a:avLst/>
          </a:prstGeom>
          <a:noFill/>
          <a:ln w="0" cmpd="sng">
            <a:noFill/>
            <a:prstDash val="solid"/>
          </a:ln>
        </p:spPr>
        <p:txBody>
          <a:bodyPr vert="horz" lIns="0" tIns="132080" rIns="0" bIns="0" anchor="t"/>
          <a:lstStyle/>
          <a:p>
            <a:pPr marL="0" marR="0" indent="320040" algn="l">
              <a:lnSpc>
                <a:spcPts val="3400"/>
              </a:lnSpc>
              <a:spcAft>
                <a:spcPts val="0"/>
              </a:spcAft>
              <a:buFont typeface="Calibri"/>
              <a:buChar char="·"/>
            </a:pPr>
            <a:r>
              <a:rPr lang="en-US" sz="3200" spc="0" dirty="0">
                <a:solidFill>
                  <a:srgbClr val="000000"/>
                </a:solidFill>
                <a:latin typeface="Calibri" panose="02020603050405020304" pitchFamily="2"/>
              </a:rPr>
              <a:t>About </a:t>
            </a:r>
            <a:r>
              <a:rPr lang="en-US" sz="3200" dirty="0" smtClean="0">
                <a:solidFill>
                  <a:srgbClr val="000000"/>
                </a:solidFill>
                <a:latin typeface="Calibri" panose="02020603050405020304" pitchFamily="2"/>
              </a:rPr>
              <a:t>33%</a:t>
            </a:r>
            <a:r>
              <a:rPr lang="en-US" sz="3200" spc="0" dirty="0" smtClean="0">
                <a:solidFill>
                  <a:srgbClr val="000000"/>
                </a:solidFill>
                <a:latin typeface="Calibri" panose="02020603050405020304" pitchFamily="2"/>
              </a:rPr>
              <a:t> </a:t>
            </a:r>
            <a:r>
              <a:rPr lang="en-US" sz="3200" spc="0" dirty="0">
                <a:solidFill>
                  <a:srgbClr val="000000"/>
                </a:solidFill>
                <a:latin typeface="Calibri" panose="02020603050405020304" pitchFamily="2"/>
              </a:rPr>
              <a:t>of our patients between the ages of 61-70, and </a:t>
            </a:r>
          </a:p>
          <a:p>
            <a:pPr marL="320040" marR="0" indent="0" algn="l">
              <a:lnSpc>
                <a:spcPts val="3300"/>
              </a:lnSpc>
              <a:spcBef>
                <a:spcPts val="580"/>
              </a:spcBef>
              <a:spcAft>
                <a:spcPts val="0"/>
              </a:spcAft>
            </a:pPr>
            <a:r>
              <a:rPr lang="en-US" sz="3200" spc="-5" dirty="0">
                <a:solidFill>
                  <a:srgbClr val="000000"/>
                </a:solidFill>
                <a:latin typeface="Calibri" panose="02020603050405020304" pitchFamily="2"/>
              </a:rPr>
              <a:t>85% of those over </a:t>
            </a:r>
            <a:r>
              <a:rPr lang="en-US" sz="3200" spc="-5" dirty="0" smtClean="0">
                <a:solidFill>
                  <a:srgbClr val="000000"/>
                </a:solidFill>
                <a:latin typeface="Calibri" panose="02020603050405020304" pitchFamily="2"/>
              </a:rPr>
              <a:t>the age of 85</a:t>
            </a:r>
            <a:r>
              <a:rPr lang="en-US" sz="3200" spc="-5" dirty="0">
                <a:solidFill>
                  <a:srgbClr val="000000"/>
                </a:solidFill>
                <a:latin typeface="Calibri" panose="02020603050405020304" pitchFamily="2"/>
              </a:rPr>
              <a:t>, probably have some hearing loss? </a:t>
            </a:r>
          </a:p>
          <a:p>
            <a:pPr marL="0" marR="0" indent="320040" algn="l">
              <a:lnSpc>
                <a:spcPts val="3400"/>
              </a:lnSpc>
              <a:spcBef>
                <a:spcPts val="5700"/>
              </a:spcBef>
              <a:spcAft>
                <a:spcPts val="0"/>
              </a:spcAft>
              <a:buFont typeface="Calibri"/>
              <a:buChar char="·"/>
            </a:pPr>
            <a:r>
              <a:rPr lang="en-US" sz="3150" b="1" spc="10" dirty="0" smtClean="0">
                <a:solidFill>
                  <a:schemeClr val="tx1"/>
                </a:solidFill>
                <a:latin typeface="Calibri" panose="02020603050405020304" pitchFamily="2"/>
              </a:rPr>
              <a:t>And </a:t>
            </a:r>
            <a:r>
              <a:rPr lang="en-US" sz="3150" b="1" spc="10" dirty="0">
                <a:solidFill>
                  <a:schemeClr val="tx1"/>
                </a:solidFill>
                <a:latin typeface="Calibri" panose="02020603050405020304" pitchFamily="2"/>
              </a:rPr>
              <a:t>they may not volunteer – or even admit - this fact. </a:t>
            </a:r>
          </a:p>
          <a:p>
            <a:pPr marL="0" marR="0" indent="320040" algn="l">
              <a:lnSpc>
                <a:spcPts val="3400"/>
              </a:lnSpc>
              <a:spcBef>
                <a:spcPts val="5785"/>
              </a:spcBef>
              <a:spcAft>
                <a:spcPts val="0"/>
              </a:spcAft>
              <a:buFont typeface="Calibri"/>
              <a:buChar char="·"/>
            </a:pPr>
            <a:r>
              <a:rPr lang="en-US" sz="3200" spc="0" dirty="0">
                <a:solidFill>
                  <a:srgbClr val="000000"/>
                </a:solidFill>
                <a:latin typeface="Calibri" panose="02020603050405020304" pitchFamily="2"/>
              </a:rPr>
              <a:t>But if they can’t hear you, they aren’t asking or answering the </a:t>
            </a:r>
          </a:p>
          <a:p>
            <a:pPr marL="320040" marR="0" indent="0" algn="l">
              <a:lnSpc>
                <a:spcPts val="3300"/>
              </a:lnSpc>
              <a:spcBef>
                <a:spcPts val="575"/>
              </a:spcBef>
              <a:spcAft>
                <a:spcPts val="45"/>
              </a:spcAft>
            </a:pPr>
            <a:r>
              <a:rPr lang="en-US" sz="3200" spc="-10" dirty="0">
                <a:solidFill>
                  <a:srgbClr val="000000"/>
                </a:solidFill>
                <a:latin typeface="Calibri" panose="02020603050405020304" pitchFamily="2"/>
              </a:rPr>
              <a:t>questions needed for the best care.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24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18" name="Image.jpg"/>
          <p:cNvPicPr/>
          <p:nvPr/>
        </p:nvPicPr>
        <p:blipFill>
          <a:blip r:embed="rId2" cstate="print"/>
          <a:stretch>
            <a:fillRect/>
          </a:stretch>
        </p:blipFill>
        <p:spPr>
          <a:xfrm>
            <a:off x="7559040" y="3014345"/>
            <a:ext cx="2926080" cy="3115310"/>
          </a:xfrm>
          <a:prstGeom prst="rect">
            <a:avLst/>
          </a:prstGeom>
        </p:spPr>
      </p:pic>
      <p:sp>
        <p:nvSpPr>
          <p:cNvPr id="113" name="Text Placeholder 112"/>
          <p:cNvSpPr>
            <a:spLocks noGrp="1"/>
          </p:cNvSpPr>
          <p:nvPr>
            <p:ph type="body" idx="10"/>
          </p:nvPr>
        </p:nvSpPr>
        <p:spPr>
          <a:xfrm>
            <a:off x="709930" y="508000"/>
            <a:ext cx="10756900" cy="1024255"/>
          </a:xfrm>
          <a:prstGeom prst="rect">
            <a:avLst/>
          </a:prstGeom>
          <a:noFill/>
          <a:ln w="0" cmpd="sng">
            <a:noFill/>
            <a:prstDash val="solid"/>
          </a:ln>
        </p:spPr>
        <p:txBody>
          <a:bodyPr vert="horz" lIns="0" tIns="58420" rIns="0" bIns="0" anchor="t"/>
          <a:lstStyle/>
          <a:p>
            <a:pPr marL="0" marR="0" indent="0" algn="r">
              <a:lnSpc>
                <a:spcPts val="4500"/>
              </a:lnSpc>
              <a:spcAft>
                <a:spcPts val="3090"/>
              </a:spcAft>
            </a:pPr>
            <a:r>
              <a:rPr lang="en-US" sz="4300" spc="-110" dirty="0">
                <a:solidFill>
                  <a:schemeClr val="tx1"/>
                </a:solidFill>
                <a:latin typeface="Calibri" panose="02020603050405020304" pitchFamily="2"/>
              </a:rPr>
              <a:t>Equal access also means... </a:t>
            </a:r>
          </a:p>
        </p:txBody>
      </p:sp>
      <p:sp>
        <p:nvSpPr>
          <p:cNvPr id="114" name="Text Placeholder 113"/>
          <p:cNvSpPr>
            <a:spLocks noGrp="1"/>
          </p:cNvSpPr>
          <p:nvPr>
            <p:ph type="body" idx="10"/>
          </p:nvPr>
        </p:nvSpPr>
        <p:spPr>
          <a:xfrm>
            <a:off x="709930" y="1532255"/>
            <a:ext cx="10756900" cy="1058545"/>
          </a:xfrm>
          <a:prstGeom prst="rect">
            <a:avLst/>
          </a:prstGeom>
          <a:noFill/>
          <a:ln w="0" cmpd="sng">
            <a:noFill/>
            <a:prstDash val="solid"/>
          </a:ln>
        </p:spPr>
        <p:txBody>
          <a:bodyPr vert="horz" lIns="0" tIns="116205" rIns="0" bIns="0" anchor="t"/>
          <a:lstStyle/>
          <a:p>
            <a:pPr indent="320040" algn="just">
              <a:lnSpc>
                <a:spcPts val="3800"/>
              </a:lnSpc>
              <a:buFont typeface="Calibri"/>
              <a:buChar char="·"/>
            </a:pPr>
            <a:r>
              <a:rPr lang="en-US" sz="3150" b="1" spc="10" dirty="0">
                <a:solidFill>
                  <a:srgbClr val="050505"/>
                </a:solidFill>
                <a:latin typeface="Calibri" panose="02020603050405020304" pitchFamily="2"/>
              </a:rPr>
              <a:t>Accommodating patients’ own assistive devices </a:t>
            </a:r>
            <a:r>
              <a:rPr lang="en-US" sz="3200" spc="10" dirty="0" smtClean="0">
                <a:solidFill>
                  <a:srgbClr val="050505"/>
                </a:solidFill>
                <a:latin typeface="Calibri" panose="02020603050405020304" pitchFamily="2"/>
              </a:rPr>
              <a:t>– hearing </a:t>
            </a:r>
            <a:r>
              <a:rPr lang="en-US" sz="3200" spc="0" dirty="0" smtClean="0">
                <a:solidFill>
                  <a:srgbClr val="050505"/>
                </a:solidFill>
                <a:latin typeface="Calibri" panose="02020603050405020304" pitchFamily="2"/>
              </a:rPr>
              <a:t>aids</a:t>
            </a:r>
            <a:r>
              <a:rPr lang="en-US" sz="3200" spc="0" dirty="0">
                <a:solidFill>
                  <a:srgbClr val="050505"/>
                </a:solidFill>
                <a:latin typeface="Calibri" panose="02020603050405020304" pitchFamily="2"/>
              </a:rPr>
              <a:t>, guide dogs, and glasses - wherever and whenever </a:t>
            </a:r>
            <a:r>
              <a:rPr lang="en-US" sz="3200" spc="-85" dirty="0" smtClean="0">
                <a:solidFill>
                  <a:srgbClr val="050505"/>
                </a:solidFill>
                <a:latin typeface="Calibri" panose="02020603050405020304" pitchFamily="2"/>
              </a:rPr>
              <a:t>possible. </a:t>
            </a:r>
          </a:p>
          <a:p>
            <a:pPr marL="0" marR="0" indent="320040" algn="just">
              <a:lnSpc>
                <a:spcPts val="3800"/>
              </a:lnSpc>
              <a:spcAft>
                <a:spcPts val="0"/>
              </a:spcAft>
              <a:buFont typeface="Calibri"/>
              <a:buChar char="·"/>
            </a:pPr>
            <a:endParaRPr lang="en-US" sz="3200" spc="0" dirty="0">
              <a:solidFill>
                <a:srgbClr val="050505"/>
              </a:solidFill>
              <a:latin typeface="Calibri" panose="02020603050405020304" pitchFamily="2"/>
            </a:endParaRPr>
          </a:p>
        </p:txBody>
      </p:sp>
      <p:sp>
        <p:nvSpPr>
          <p:cNvPr id="116" name="Text Placeholder 115"/>
          <p:cNvSpPr>
            <a:spLocks noGrp="1"/>
          </p:cNvSpPr>
          <p:nvPr>
            <p:ph type="body" idx="10"/>
          </p:nvPr>
        </p:nvSpPr>
        <p:spPr>
          <a:xfrm>
            <a:off x="709930" y="3111500"/>
            <a:ext cx="6708775" cy="3022600"/>
          </a:xfrm>
          <a:prstGeom prst="rect">
            <a:avLst/>
          </a:prstGeom>
          <a:noFill/>
          <a:ln w="0" cmpd="sng">
            <a:noFill/>
            <a:prstDash val="solid"/>
          </a:ln>
        </p:spPr>
        <p:txBody>
          <a:bodyPr vert="horz" lIns="0" tIns="714375" rIns="0" bIns="0" anchor="t"/>
          <a:lstStyle/>
          <a:p>
            <a:pPr marL="0" marR="0" indent="320040" algn="just">
              <a:lnSpc>
                <a:spcPts val="3900"/>
              </a:lnSpc>
              <a:spcAft>
                <a:spcPts val="14255"/>
              </a:spcAft>
              <a:buFont typeface="Calibri"/>
              <a:buChar char="·"/>
            </a:pPr>
            <a:r>
              <a:rPr lang="en-US" sz="3550" b="1" spc="-10" dirty="0">
                <a:solidFill>
                  <a:schemeClr val="tx1"/>
                </a:solidFill>
                <a:latin typeface="Calibri" panose="02020603050405020304" pitchFamily="2"/>
              </a:rPr>
              <a:t>It’s our duty – and also good care. </a:t>
            </a:r>
          </a:p>
        </p:txBody>
      </p:sp>
      <p:sp>
        <p:nvSpPr>
          <p:cNvPr id="6" name="TextBox 5"/>
          <p:cNvSpPr txBox="1"/>
          <p:nvPr/>
        </p:nvSpPr>
        <p:spPr>
          <a:xfrm>
            <a:off x="7162800" y="5715000"/>
            <a:ext cx="441146" cy="369332"/>
          </a:xfrm>
          <a:prstGeom prst="rect">
            <a:avLst/>
          </a:prstGeom>
          <a:noFill/>
        </p:spPr>
        <p:txBody>
          <a:bodyPr wrap="none" rtlCol="0">
            <a:spAutoFit/>
          </a:bodyPr>
          <a:lstStyle/>
          <a:p>
            <a:r>
              <a:rPr lang="en-US" dirty="0" smtClean="0"/>
              <a:t>25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21" name="Text Placeholder 120"/>
          <p:cNvSpPr>
            <a:spLocks noGrp="1"/>
          </p:cNvSpPr>
          <p:nvPr>
            <p:ph type="body" idx="10"/>
          </p:nvPr>
        </p:nvSpPr>
        <p:spPr>
          <a:xfrm>
            <a:off x="716280" y="508000"/>
            <a:ext cx="10795000" cy="1143635"/>
          </a:xfrm>
          <a:prstGeom prst="rect">
            <a:avLst/>
          </a:prstGeom>
          <a:noFill/>
          <a:ln w="0" cmpd="sng">
            <a:noFill/>
            <a:prstDash val="solid"/>
          </a:ln>
        </p:spPr>
        <p:txBody>
          <a:bodyPr vert="horz" lIns="0" tIns="58420" rIns="0" bIns="0" anchor="t"/>
          <a:lstStyle/>
          <a:p>
            <a:pPr marL="0" marR="0" indent="0" algn="r">
              <a:lnSpc>
                <a:spcPts val="4500"/>
              </a:lnSpc>
              <a:spcAft>
                <a:spcPts val="4030"/>
              </a:spcAft>
            </a:pPr>
            <a:r>
              <a:rPr lang="en-US" sz="4300" i="1" spc="15" dirty="0">
                <a:solidFill>
                  <a:srgbClr val="000000"/>
                </a:solidFill>
                <a:latin typeface="Calibri" panose="02020603050405020304" pitchFamily="2"/>
              </a:rPr>
              <a:t>“Strategies” to avoid </a:t>
            </a:r>
          </a:p>
        </p:txBody>
      </p:sp>
      <p:sp>
        <p:nvSpPr>
          <p:cNvPr id="122" name="Text Placeholder 121"/>
          <p:cNvSpPr>
            <a:spLocks noGrp="1"/>
          </p:cNvSpPr>
          <p:nvPr>
            <p:ph type="body" idx="10"/>
          </p:nvPr>
        </p:nvSpPr>
        <p:spPr>
          <a:xfrm>
            <a:off x="716280" y="1651635"/>
            <a:ext cx="10795000" cy="913765"/>
          </a:xfrm>
          <a:prstGeom prst="rect">
            <a:avLst/>
          </a:prstGeom>
          <a:noFill/>
          <a:ln w="0" cmpd="sng">
            <a:noFill/>
            <a:prstDash val="solid"/>
          </a:ln>
        </p:spPr>
        <p:txBody>
          <a:bodyPr vert="horz" lIns="0" tIns="33020" rIns="0" bIns="0" anchor="t"/>
          <a:lstStyle/>
          <a:p>
            <a:pPr marL="0" marR="0" indent="320040" algn="l">
              <a:lnSpc>
                <a:spcPts val="5900"/>
              </a:lnSpc>
              <a:spcAft>
                <a:spcPts val="1010"/>
              </a:spcAft>
              <a:buFont typeface="Calibri"/>
              <a:buChar char="·"/>
            </a:pPr>
            <a:r>
              <a:rPr lang="en-US" sz="3150" spc="-40" dirty="0">
                <a:solidFill>
                  <a:srgbClr val="000000"/>
                </a:solidFill>
                <a:latin typeface="Calibri" panose="02020603050405020304" pitchFamily="2"/>
              </a:rPr>
              <a:t>Talking</a:t>
            </a:r>
            <a:r>
              <a:rPr lang="en-US" sz="5850" b="1" spc="-50" dirty="0">
                <a:solidFill>
                  <a:srgbClr val="92D050"/>
                </a:solidFill>
                <a:latin typeface="Calibri" panose="02020603050405020304" pitchFamily="2"/>
              </a:rPr>
              <a:t> </a:t>
            </a:r>
            <a:r>
              <a:rPr lang="en-US" sz="5850" b="1" spc="-50" dirty="0">
                <a:solidFill>
                  <a:schemeClr val="tx1"/>
                </a:solidFill>
                <a:latin typeface="Calibri" panose="02020603050405020304" pitchFamily="2"/>
              </a:rPr>
              <a:t>LOUDER </a:t>
            </a:r>
          </a:p>
        </p:txBody>
      </p:sp>
      <p:sp>
        <p:nvSpPr>
          <p:cNvPr id="123" name="Text Placeholder 122"/>
          <p:cNvSpPr>
            <a:spLocks noGrp="1"/>
          </p:cNvSpPr>
          <p:nvPr>
            <p:ph type="body" idx="10"/>
          </p:nvPr>
        </p:nvSpPr>
        <p:spPr>
          <a:xfrm>
            <a:off x="716280" y="2565400"/>
            <a:ext cx="10795000" cy="2665730"/>
          </a:xfrm>
          <a:prstGeom prst="rect">
            <a:avLst/>
          </a:prstGeom>
          <a:noFill/>
          <a:ln w="0" cmpd="sng">
            <a:noFill/>
            <a:prstDash val="solid"/>
          </a:ln>
        </p:spPr>
        <p:txBody>
          <a:bodyPr vert="horz" lIns="0" tIns="82550" rIns="0" bIns="0" anchor="t"/>
          <a:lstStyle/>
          <a:p>
            <a:pPr marL="0" marR="0" indent="320040" algn="just">
              <a:lnSpc>
                <a:spcPts val="2600"/>
              </a:lnSpc>
              <a:spcAft>
                <a:spcPts val="0"/>
              </a:spcAft>
              <a:buFont typeface="Calibri"/>
              <a:buChar char="·"/>
            </a:pPr>
            <a:r>
              <a:rPr lang="en-US" sz="2350" b="1" spc="10" dirty="0">
                <a:solidFill>
                  <a:srgbClr val="000000"/>
                </a:solidFill>
                <a:latin typeface="Calibri" panose="02020603050405020304" pitchFamily="2"/>
              </a:rPr>
              <a:t>Addressing information and questions to the patient’s spouse, companion or other </a:t>
            </a:r>
          </a:p>
          <a:p>
            <a:pPr marL="320040" marR="0" indent="0" algn="just">
              <a:lnSpc>
                <a:spcPts val="2400"/>
              </a:lnSpc>
              <a:spcBef>
                <a:spcPts val="430"/>
              </a:spcBef>
              <a:spcAft>
                <a:spcPts val="0"/>
              </a:spcAft>
            </a:pPr>
            <a:r>
              <a:rPr lang="en-US" sz="2350" b="1" spc="10" dirty="0">
                <a:solidFill>
                  <a:srgbClr val="000000"/>
                </a:solidFill>
                <a:latin typeface="Calibri" panose="02020603050405020304" pitchFamily="2"/>
              </a:rPr>
              <a:t>family </a:t>
            </a:r>
            <a:r>
              <a:rPr lang="en-US" sz="2350" b="1" spc="10" dirty="0">
                <a:solidFill>
                  <a:schemeClr val="tx1"/>
                </a:solidFill>
                <a:latin typeface="Calibri" panose="02020603050405020304" pitchFamily="2"/>
              </a:rPr>
              <a:t>member – instead of the patient </a:t>
            </a:r>
          </a:p>
          <a:p>
            <a:pPr marL="0" marR="0" indent="320040" algn="just">
              <a:lnSpc>
                <a:spcPts val="3000"/>
              </a:lnSpc>
              <a:spcBef>
                <a:spcPts val="4455"/>
              </a:spcBef>
              <a:spcAft>
                <a:spcPts val="0"/>
              </a:spcAft>
              <a:buFont typeface="Calibri"/>
              <a:buChar char="·"/>
            </a:pPr>
            <a:r>
              <a:rPr lang="en-US" sz="2750" b="1" spc="25" dirty="0">
                <a:solidFill>
                  <a:srgbClr val="000000"/>
                </a:solidFill>
                <a:latin typeface="Calibri" panose="02020603050405020304" pitchFamily="2"/>
              </a:rPr>
              <a:t>Would you want your caregivers to SHOUT at you? </a:t>
            </a:r>
            <a:r>
              <a:rPr lang="en-US" sz="2350" b="1" spc="25" dirty="0">
                <a:solidFill>
                  <a:srgbClr val="000000"/>
                </a:solidFill>
                <a:latin typeface="Calibri" panose="02020603050405020304" pitchFamily="2"/>
              </a:rPr>
              <a:t>Or speak to your </a:t>
            </a:r>
          </a:p>
          <a:p>
            <a:pPr marL="320040" marR="0" indent="0" algn="just">
              <a:lnSpc>
                <a:spcPts val="2400"/>
              </a:lnSpc>
              <a:spcBef>
                <a:spcPts val="480"/>
              </a:spcBef>
              <a:spcAft>
                <a:spcPts val="4510"/>
              </a:spcAft>
            </a:pPr>
            <a:r>
              <a:rPr lang="en-US" sz="2350" b="1" spc="10" dirty="0">
                <a:solidFill>
                  <a:srgbClr val="000000"/>
                </a:solidFill>
                <a:latin typeface="Calibri" panose="02020603050405020304" pitchFamily="2"/>
              </a:rPr>
              <a:t>family members instead of you about your care? </a:t>
            </a:r>
          </a:p>
        </p:txBody>
      </p:sp>
      <p:sp>
        <p:nvSpPr>
          <p:cNvPr id="124" name="Text Placeholder 123"/>
          <p:cNvSpPr>
            <a:spLocks noGrp="1"/>
          </p:cNvSpPr>
          <p:nvPr>
            <p:ph type="body" idx="10"/>
          </p:nvPr>
        </p:nvSpPr>
        <p:spPr>
          <a:xfrm>
            <a:off x="721995" y="5231130"/>
            <a:ext cx="10756900" cy="521970"/>
          </a:xfrm>
          <a:prstGeom prst="rect">
            <a:avLst/>
          </a:prstGeom>
          <a:noFill/>
          <a:ln w="0" cmpd="sng">
            <a:noFill/>
            <a:prstDash val="solid"/>
          </a:ln>
        </p:spPr>
        <p:txBody>
          <a:bodyPr vert="horz" lIns="0" tIns="45720" rIns="0" bIns="0" anchor="t"/>
          <a:lstStyle/>
          <a:p>
            <a:pPr marL="0" marR="0" indent="0" algn="ctr">
              <a:lnSpc>
                <a:spcPts val="3700"/>
              </a:lnSpc>
              <a:spcAft>
                <a:spcPts val="70"/>
              </a:spcAft>
            </a:pPr>
            <a:r>
              <a:rPr lang="en-US" sz="3550" b="1" spc="10" dirty="0" smtClean="0">
                <a:solidFill>
                  <a:schemeClr val="tx1"/>
                </a:solidFill>
                <a:latin typeface="Calibri" panose="02020603050405020304" pitchFamily="2"/>
              </a:rPr>
              <a:t>Care</a:t>
            </a:r>
            <a:r>
              <a:rPr lang="en-US" sz="3550" b="1" spc="10" dirty="0">
                <a:solidFill>
                  <a:schemeClr val="tx1"/>
                </a:solidFill>
                <a:latin typeface="Calibri" panose="02020603050405020304" pitchFamily="2"/>
              </a:rPr>
              <a:t>, Safety, Dignity and </a:t>
            </a:r>
            <a:r>
              <a:rPr lang="en-US" sz="3550" b="1" spc="10" dirty="0" smtClean="0">
                <a:solidFill>
                  <a:schemeClr val="tx1"/>
                </a:solidFill>
                <a:latin typeface="Calibri" panose="02020603050405020304" pitchFamily="2"/>
              </a:rPr>
              <a:t>Well-being</a:t>
            </a:r>
            <a:r>
              <a:rPr lang="en-US" sz="2750" b="1" spc="10" dirty="0" smtClean="0">
                <a:solidFill>
                  <a:schemeClr val="tx1"/>
                </a:solidFill>
                <a:latin typeface="Calibri" panose="02020603050405020304" pitchFamily="2"/>
              </a:rPr>
              <a:t> - ahead </a:t>
            </a:r>
            <a:r>
              <a:rPr lang="en-US" sz="2750" b="1" spc="10" dirty="0">
                <a:solidFill>
                  <a:schemeClr val="tx1"/>
                </a:solidFill>
                <a:latin typeface="Calibri" panose="02020603050405020304" pitchFamily="2"/>
              </a:rPr>
              <a:t>of everything </a:t>
            </a:r>
          </a:p>
        </p:txBody>
      </p:sp>
      <p:sp>
        <p:nvSpPr>
          <p:cNvPr id="6" name="TextBox 5"/>
          <p:cNvSpPr txBox="1"/>
          <p:nvPr/>
        </p:nvSpPr>
        <p:spPr>
          <a:xfrm>
            <a:off x="8077200" y="5791200"/>
            <a:ext cx="441146" cy="369332"/>
          </a:xfrm>
          <a:prstGeom prst="rect">
            <a:avLst/>
          </a:prstGeom>
          <a:noFill/>
        </p:spPr>
        <p:txBody>
          <a:bodyPr wrap="none" rtlCol="0">
            <a:spAutoFit/>
          </a:bodyPr>
          <a:lstStyle/>
          <a:p>
            <a:r>
              <a:rPr lang="en-US" dirty="0" smtClean="0"/>
              <a:t>26</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31" name="Image.jpg"/>
          <p:cNvPicPr/>
          <p:nvPr/>
        </p:nvPicPr>
        <p:blipFill>
          <a:blip r:embed="rId2" cstate="print"/>
          <a:stretch>
            <a:fillRect/>
          </a:stretch>
        </p:blipFill>
        <p:spPr>
          <a:xfrm>
            <a:off x="1292225" y="1911350"/>
            <a:ext cx="4901565" cy="3148330"/>
          </a:xfrm>
          <a:prstGeom prst="rect">
            <a:avLst/>
          </a:prstGeom>
        </p:spPr>
      </p:pic>
      <p:sp>
        <p:nvSpPr>
          <p:cNvPr id="127" name="Text Placeholder 126"/>
          <p:cNvSpPr>
            <a:spLocks noGrp="1"/>
          </p:cNvSpPr>
          <p:nvPr>
            <p:ph type="body" idx="10"/>
          </p:nvPr>
        </p:nvSpPr>
        <p:spPr>
          <a:xfrm>
            <a:off x="746760" y="508000"/>
            <a:ext cx="5816600" cy="1403350"/>
          </a:xfrm>
          <a:prstGeom prst="rect">
            <a:avLst/>
          </a:prstGeom>
          <a:noFill/>
          <a:ln w="0" cmpd="sng">
            <a:noFill/>
            <a:prstDash val="solid"/>
          </a:ln>
        </p:spPr>
        <p:txBody>
          <a:bodyPr vert="horz" lIns="0" tIns="58420" rIns="0" bIns="0" anchor="t"/>
          <a:lstStyle/>
          <a:p>
            <a:pPr marL="0" marR="0" indent="0" algn="l">
              <a:lnSpc>
                <a:spcPts val="4500"/>
              </a:lnSpc>
              <a:spcAft>
                <a:spcPts val="6115"/>
              </a:spcAft>
            </a:pPr>
            <a:r>
              <a:rPr lang="en-US" sz="4300" spc="-135" dirty="0">
                <a:solidFill>
                  <a:schemeClr val="tx1"/>
                </a:solidFill>
                <a:latin typeface="Calibri" panose="02020603050405020304" pitchFamily="2"/>
              </a:rPr>
              <a:t>Equal access also means... </a:t>
            </a:r>
          </a:p>
        </p:txBody>
      </p:sp>
      <p:graphicFrame>
        <p:nvGraphicFramePr>
          <p:cNvPr id="130" name="table 130"/>
          <p:cNvGraphicFramePr>
            <a:graphicFrameLocks noGrp="1"/>
          </p:cNvGraphicFramePr>
          <p:nvPr>
            <p:extLst>
              <p:ext uri="{D42A27DB-BD31-4B8C-83A1-F6EECF244321}">
                <p14:modId xmlns:p14="http://schemas.microsoft.com/office/powerpoint/2010/main" val="1956636706"/>
              </p:ext>
            </p:extLst>
          </p:nvPr>
        </p:nvGraphicFramePr>
        <p:xfrm>
          <a:off x="1292225" y="1911350"/>
          <a:ext cx="9461500" cy="3155950"/>
        </p:xfrm>
        <a:graphic>
          <a:graphicData uri="http://schemas.openxmlformats.org/drawingml/2006/table">
            <a:tbl>
              <a:tblPr/>
              <a:tblGrid>
                <a:gridCol w="4901565"/>
                <a:gridCol w="4559935"/>
              </a:tblGrid>
              <a:tr h="3155950">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3825" indent="0" algn="r">
                        <a:lnSpc>
                          <a:spcPts val="4000"/>
                        </a:lnSpc>
                        <a:spcBef>
                          <a:spcPts val="7730"/>
                        </a:spcBef>
                        <a:spcAft>
                          <a:spcPts val="0"/>
                        </a:spcAft>
                      </a:pPr>
                      <a:r>
                        <a:rPr lang="en-US" sz="3900" spc="0" dirty="0">
                          <a:solidFill>
                            <a:srgbClr val="000000"/>
                          </a:solidFill>
                          <a:latin typeface="Calibri" panose="02020603050405020304" pitchFamily="2"/>
                        </a:rPr>
                        <a:t>u</a:t>
                      </a:r>
                      <a:r>
                        <a:rPr lang="en-US" sz="3900" spc="0" dirty="0" smtClean="0">
                          <a:solidFill>
                            <a:srgbClr val="000000"/>
                          </a:solidFill>
                          <a:latin typeface="Calibri" panose="02020603050405020304" pitchFamily="2"/>
                        </a:rPr>
                        <a:t>sing </a:t>
                      </a:r>
                      <a:r>
                        <a:rPr lang="en-US" sz="3900" spc="0" dirty="0">
                          <a:solidFill>
                            <a:srgbClr val="000000"/>
                          </a:solidFill>
                          <a:latin typeface="Calibri" panose="02020603050405020304" pitchFamily="2"/>
                        </a:rPr>
                        <a:t>qualified </a:t>
                      </a:r>
                    </a:p>
                    <a:p>
                      <a:pPr marL="0" marR="9525" indent="0" algn="r">
                        <a:lnSpc>
                          <a:spcPts val="4000"/>
                        </a:lnSpc>
                        <a:spcBef>
                          <a:spcPts val="750"/>
                        </a:spcBef>
                        <a:spcAft>
                          <a:spcPts val="0"/>
                        </a:spcAft>
                      </a:pPr>
                      <a:r>
                        <a:rPr lang="en-US" sz="3900" spc="0" dirty="0">
                          <a:solidFill>
                            <a:srgbClr val="000000"/>
                          </a:solidFill>
                          <a:latin typeface="Calibri" panose="02020603050405020304" pitchFamily="2"/>
                        </a:rPr>
                        <a:t>interpreters isn’t </a:t>
                      </a:r>
                    </a:p>
                    <a:p>
                      <a:pPr marL="0" marR="809625" indent="0" algn="r">
                        <a:lnSpc>
                          <a:spcPts val="4000"/>
                        </a:lnSpc>
                        <a:spcBef>
                          <a:spcPts val="750"/>
                        </a:spcBef>
                        <a:spcAft>
                          <a:spcPts val="3455"/>
                        </a:spcAft>
                      </a:pPr>
                      <a:r>
                        <a:rPr lang="en-US" sz="3900" spc="0" dirty="0">
                          <a:solidFill>
                            <a:srgbClr val="000000"/>
                          </a:solidFill>
                          <a:latin typeface="Calibri" panose="02020603050405020304" pitchFamily="2"/>
                        </a:rPr>
                        <a:t>optional.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27</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34" name="Text Placeholder 133"/>
          <p:cNvSpPr>
            <a:spLocks noGrp="1"/>
          </p:cNvSpPr>
          <p:nvPr>
            <p:ph type="body" idx="10"/>
          </p:nvPr>
        </p:nvSpPr>
        <p:spPr>
          <a:xfrm>
            <a:off x="725170" y="508000"/>
            <a:ext cx="10756900" cy="1137920"/>
          </a:xfrm>
          <a:prstGeom prst="rect">
            <a:avLst/>
          </a:prstGeom>
          <a:noFill/>
          <a:ln w="0" cmpd="sng">
            <a:noFill/>
            <a:prstDash val="solid"/>
          </a:ln>
        </p:spPr>
        <p:txBody>
          <a:bodyPr vert="horz" lIns="0" tIns="58420" rIns="0" bIns="0" anchor="t"/>
          <a:lstStyle/>
          <a:p>
            <a:pPr marL="0" marR="0" indent="0" algn="r">
              <a:lnSpc>
                <a:spcPts val="4500"/>
              </a:lnSpc>
              <a:spcAft>
                <a:spcPts val="4030"/>
              </a:spcAft>
            </a:pPr>
            <a:r>
              <a:rPr lang="en-US" sz="4300" spc="-150" dirty="0">
                <a:solidFill>
                  <a:srgbClr val="000000"/>
                </a:solidFill>
                <a:latin typeface="Calibri" panose="02020603050405020304" pitchFamily="2"/>
              </a:rPr>
              <a:t>Did you know... </a:t>
            </a:r>
          </a:p>
        </p:txBody>
      </p:sp>
      <p:sp>
        <p:nvSpPr>
          <p:cNvPr id="135" name="Text Placeholder 134"/>
          <p:cNvSpPr>
            <a:spLocks noGrp="1"/>
          </p:cNvSpPr>
          <p:nvPr>
            <p:ph type="body" idx="10"/>
          </p:nvPr>
        </p:nvSpPr>
        <p:spPr>
          <a:xfrm>
            <a:off x="725170" y="1645920"/>
            <a:ext cx="10756900" cy="2837180"/>
          </a:xfrm>
          <a:prstGeom prst="rect">
            <a:avLst/>
          </a:prstGeom>
          <a:noFill/>
          <a:ln w="0" cmpd="sng">
            <a:noFill/>
            <a:prstDash val="solid"/>
          </a:ln>
        </p:spPr>
        <p:txBody>
          <a:bodyPr vert="horz" lIns="0" tIns="40640" rIns="0" bIns="0" anchor="t">
            <a:normAutofit fontScale="97500"/>
          </a:bodyPr>
          <a:lstStyle/>
          <a:p>
            <a:pPr marL="0" marR="0" indent="0" algn="l">
              <a:lnSpc>
                <a:spcPts val="3500"/>
              </a:lnSpc>
              <a:spcAft>
                <a:spcPts val="0"/>
              </a:spcAft>
            </a:pPr>
            <a:r>
              <a:rPr lang="en-US" sz="3150" b="1" spc="-5" dirty="0">
                <a:solidFill>
                  <a:schemeClr val="tx1"/>
                </a:solidFill>
                <a:latin typeface="Calibri" panose="02020603050405020304" pitchFamily="2"/>
              </a:rPr>
              <a:t>In the Boston area: </a:t>
            </a:r>
          </a:p>
          <a:p>
            <a:pPr marL="411480" marR="0" indent="0" algn="l">
              <a:lnSpc>
                <a:spcPts val="3300"/>
              </a:lnSpc>
              <a:spcBef>
                <a:spcPts val="730"/>
              </a:spcBef>
              <a:spcAft>
                <a:spcPts val="0"/>
              </a:spcAft>
            </a:pPr>
            <a:r>
              <a:rPr lang="en-US" sz="2800" spc="-5" dirty="0">
                <a:solidFill>
                  <a:srgbClr val="000000"/>
                </a:solidFill>
                <a:latin typeface="Arial" panose="02020603050405020304" pitchFamily="2"/>
              </a:rPr>
              <a:t>– </a:t>
            </a:r>
            <a:r>
              <a:rPr lang="en-US" sz="2800" spc="-5" dirty="0">
                <a:solidFill>
                  <a:srgbClr val="000000"/>
                </a:solidFill>
                <a:latin typeface="Calibri" panose="02020603050405020304" pitchFamily="2"/>
              </a:rPr>
              <a:t>At least 138 different languages are spoken at home </a:t>
            </a:r>
          </a:p>
          <a:p>
            <a:pPr marL="411480" marR="0" indent="0" algn="l">
              <a:lnSpc>
                <a:spcPts val="3300"/>
              </a:lnSpc>
              <a:spcBef>
                <a:spcPts val="760"/>
              </a:spcBef>
              <a:spcAft>
                <a:spcPts val="0"/>
              </a:spcAft>
            </a:pPr>
            <a:r>
              <a:rPr lang="en-US" sz="2800" spc="0" dirty="0">
                <a:solidFill>
                  <a:srgbClr val="000000"/>
                </a:solidFill>
                <a:latin typeface="Arial" panose="02020603050405020304" pitchFamily="2"/>
              </a:rPr>
              <a:t>– </a:t>
            </a:r>
            <a:r>
              <a:rPr lang="en-US" sz="2800" spc="0" dirty="0" smtClean="0">
                <a:solidFill>
                  <a:srgbClr val="000000"/>
                </a:solidFill>
                <a:latin typeface="Calibri" panose="02020603050405020304" pitchFamily="2"/>
              </a:rPr>
              <a:t>23% </a:t>
            </a:r>
            <a:r>
              <a:rPr lang="en-US" sz="2800" spc="0" dirty="0">
                <a:solidFill>
                  <a:srgbClr val="000000"/>
                </a:solidFill>
                <a:latin typeface="Calibri" panose="02020603050405020304" pitchFamily="2"/>
              </a:rPr>
              <a:t>of those age 5 and over speak a language other than </a:t>
            </a:r>
          </a:p>
          <a:p>
            <a:pPr marL="731520" marR="0" indent="0" algn="l">
              <a:lnSpc>
                <a:spcPts val="2800"/>
              </a:lnSpc>
              <a:spcBef>
                <a:spcPts val="305"/>
              </a:spcBef>
              <a:spcAft>
                <a:spcPts val="0"/>
              </a:spcAft>
            </a:pPr>
            <a:r>
              <a:rPr lang="en-US" sz="2800" spc="-20" dirty="0">
                <a:solidFill>
                  <a:srgbClr val="000000"/>
                </a:solidFill>
                <a:latin typeface="Calibri" panose="02020603050405020304" pitchFamily="2"/>
              </a:rPr>
              <a:t>English at home </a:t>
            </a:r>
          </a:p>
          <a:p>
            <a:pPr marL="0" marR="0" indent="0" algn="r">
              <a:lnSpc>
                <a:spcPts val="1800"/>
              </a:lnSpc>
              <a:spcBef>
                <a:spcPts val="5445"/>
              </a:spcBef>
              <a:spcAft>
                <a:spcPts val="0"/>
              </a:spcAft>
            </a:pPr>
            <a:r>
              <a:rPr lang="en-US" sz="1800" u="sng" spc="-10" dirty="0">
                <a:solidFill>
                  <a:srgbClr val="0000FF"/>
                </a:solidFill>
                <a:latin typeface="Calibri" panose="02020603050405020304" pitchFamily="2"/>
              </a:rPr>
              <a:t>Census Bureau Reports at Least 350 Languages Spoken in U.S. Homes</a:t>
            </a:r>
            <a:r>
              <a:rPr lang="en-US" sz="1800" spc="-10" dirty="0">
                <a:solidFill>
                  <a:srgbClr val="000000"/>
                </a:solidFill>
                <a:latin typeface="Calibri" panose="02020603050405020304" pitchFamily="2"/>
              </a:rPr>
              <a:t>  (Nov. 3, 2015)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28</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42" name="Image.jpg"/>
          <p:cNvPicPr/>
          <p:nvPr/>
        </p:nvPicPr>
        <p:blipFill>
          <a:blip r:embed="rId2" cstate="print"/>
          <a:stretch>
            <a:fillRect/>
          </a:stretch>
        </p:blipFill>
        <p:spPr>
          <a:xfrm>
            <a:off x="5593080" y="1755775"/>
            <a:ext cx="591185" cy="3246120"/>
          </a:xfrm>
          <a:prstGeom prst="rect">
            <a:avLst/>
          </a:prstGeom>
        </p:spPr>
      </p:pic>
      <p:sp>
        <p:nvSpPr>
          <p:cNvPr id="138" name="Text Placeholder 137"/>
          <p:cNvSpPr>
            <a:spLocks noGrp="1"/>
          </p:cNvSpPr>
          <p:nvPr>
            <p:ph type="body" idx="10"/>
          </p:nvPr>
        </p:nvSpPr>
        <p:spPr>
          <a:xfrm>
            <a:off x="633730" y="508000"/>
            <a:ext cx="10756900" cy="949325"/>
          </a:xfrm>
          <a:prstGeom prst="rect">
            <a:avLst/>
          </a:prstGeom>
          <a:noFill/>
          <a:ln w="0" cmpd="sng">
            <a:noFill/>
            <a:prstDash val="solid"/>
          </a:ln>
        </p:spPr>
        <p:txBody>
          <a:bodyPr vert="horz" lIns="0" tIns="58420" rIns="0" bIns="0" anchor="t">
            <a:normAutofit fontScale="97500"/>
          </a:bodyPr>
          <a:lstStyle/>
          <a:p>
            <a:pPr marL="91440" marR="0" indent="0" algn="l">
              <a:lnSpc>
                <a:spcPts val="4500"/>
              </a:lnSpc>
              <a:spcAft>
                <a:spcPts val="2515"/>
              </a:spcAft>
            </a:pPr>
            <a:r>
              <a:rPr lang="en-US" sz="4300" spc="-55" dirty="0">
                <a:solidFill>
                  <a:srgbClr val="000000"/>
                </a:solidFill>
                <a:latin typeface="Calibri" panose="02020603050405020304" pitchFamily="2"/>
              </a:rPr>
              <a:t>If you and the patient can’t communicate... </a:t>
            </a:r>
          </a:p>
        </p:txBody>
      </p:sp>
      <p:graphicFrame>
        <p:nvGraphicFramePr>
          <p:cNvPr id="141" name="table 141"/>
          <p:cNvGraphicFramePr>
            <a:graphicFrameLocks noGrp="1"/>
          </p:cNvGraphicFramePr>
          <p:nvPr>
            <p:extLst>
              <p:ext uri="{D42A27DB-BD31-4B8C-83A1-F6EECF244321}">
                <p14:modId xmlns:p14="http://schemas.microsoft.com/office/powerpoint/2010/main" val="3944175158"/>
              </p:ext>
            </p:extLst>
          </p:nvPr>
        </p:nvGraphicFramePr>
        <p:xfrm>
          <a:off x="633730" y="1754505"/>
          <a:ext cx="10756900" cy="3261360"/>
        </p:xfrm>
        <a:graphic>
          <a:graphicData uri="http://schemas.openxmlformats.org/drawingml/2006/table">
            <a:tbl>
              <a:tblPr/>
              <a:tblGrid>
                <a:gridCol w="4959350"/>
                <a:gridCol w="591185"/>
                <a:gridCol w="5206365"/>
              </a:tblGrid>
              <a:tr h="3261360">
                <a:tc>
                  <a:txBody>
                    <a:bodyPr/>
                    <a:lstStyle/>
                    <a:p>
                      <a:pPr marL="0" marR="0" indent="0" algn="ctr">
                        <a:lnSpc>
                          <a:spcPts val="4000"/>
                        </a:lnSpc>
                        <a:spcBef>
                          <a:spcPts val="10550"/>
                        </a:spcBef>
                        <a:spcAft>
                          <a:spcPts val="11040"/>
                        </a:spcAft>
                      </a:pPr>
                      <a:r>
                        <a:rPr lang="en-US" sz="3900" i="1" spc="0" dirty="0">
                          <a:solidFill>
                            <a:schemeClr val="tx1"/>
                          </a:solidFill>
                          <a:latin typeface="Calibri" panose="02020603050405020304" pitchFamily="2"/>
                        </a:rPr>
                        <a:t>How will you ensure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l">
                        <a:lnSpc>
                          <a:spcPts val="3500"/>
                        </a:lnSpc>
                        <a:spcBef>
                          <a:spcPts val="0"/>
                        </a:spcBef>
                        <a:spcAft>
                          <a:spcPts val="0"/>
                        </a:spcAft>
                      </a:pPr>
                      <a:r>
                        <a:rPr lang="en-US" sz="3600" spc="0" dirty="0">
                          <a:solidFill>
                            <a:srgbClr val="000000"/>
                          </a:solidFill>
                          <a:latin typeface="Arial" panose="02020603050405020304" pitchFamily="2"/>
                        </a:rPr>
                        <a:t>–</a:t>
                      </a:r>
                      <a:r>
                        <a:rPr lang="en-US" sz="3550" spc="0" dirty="0">
                          <a:solidFill>
                            <a:srgbClr val="000000"/>
                          </a:solidFill>
                          <a:latin typeface="Calibri" panose="02020603050405020304" pitchFamily="2"/>
                        </a:rPr>
                        <a:t>appropriate care </a:t>
                      </a:r>
                    </a:p>
                    <a:p>
                      <a:pPr marL="137160" marR="0" indent="0" algn="l">
                        <a:lnSpc>
                          <a:spcPts val="4200"/>
                        </a:lnSpc>
                        <a:spcBef>
                          <a:spcPts val="945"/>
                        </a:spcBef>
                        <a:spcAft>
                          <a:spcPts val="0"/>
                        </a:spcAft>
                      </a:pPr>
                      <a:r>
                        <a:rPr lang="en-US" sz="3600" spc="0" dirty="0">
                          <a:solidFill>
                            <a:srgbClr val="000000"/>
                          </a:solidFill>
                          <a:latin typeface="Arial" panose="02020603050405020304" pitchFamily="2"/>
                        </a:rPr>
                        <a:t>–</a:t>
                      </a:r>
                      <a:r>
                        <a:rPr lang="en-US" sz="3550" spc="0" dirty="0">
                          <a:solidFill>
                            <a:srgbClr val="000000"/>
                          </a:solidFill>
                          <a:latin typeface="Calibri" panose="02020603050405020304" pitchFamily="2"/>
                        </a:rPr>
                        <a:t>pain management </a:t>
                      </a:r>
                    </a:p>
                    <a:p>
                      <a:pPr marL="137160" marR="0" indent="0" algn="l">
                        <a:lnSpc>
                          <a:spcPts val="4200"/>
                        </a:lnSpc>
                        <a:spcBef>
                          <a:spcPts val="940"/>
                        </a:spcBef>
                        <a:spcAft>
                          <a:spcPts val="0"/>
                        </a:spcAft>
                      </a:pPr>
                      <a:r>
                        <a:rPr lang="en-US" sz="3600" spc="0" dirty="0">
                          <a:solidFill>
                            <a:srgbClr val="000000"/>
                          </a:solidFill>
                          <a:latin typeface="Arial" panose="02020603050405020304" pitchFamily="2"/>
                        </a:rPr>
                        <a:t>–</a:t>
                      </a:r>
                      <a:r>
                        <a:rPr lang="en-US" sz="3550" spc="0" dirty="0">
                          <a:solidFill>
                            <a:srgbClr val="000000"/>
                          </a:solidFill>
                          <a:latin typeface="Calibri" panose="02020603050405020304" pitchFamily="2"/>
                        </a:rPr>
                        <a:t>informed consent </a:t>
                      </a:r>
                    </a:p>
                    <a:p>
                      <a:pPr marL="137160" marR="0" indent="0" algn="l">
                        <a:lnSpc>
                          <a:spcPts val="4200"/>
                        </a:lnSpc>
                        <a:spcBef>
                          <a:spcPts val="945"/>
                        </a:spcBef>
                        <a:spcAft>
                          <a:spcPts val="0"/>
                        </a:spcAft>
                      </a:pPr>
                      <a:r>
                        <a:rPr lang="en-US" sz="3600" spc="0" dirty="0">
                          <a:solidFill>
                            <a:srgbClr val="000000"/>
                          </a:solidFill>
                          <a:latin typeface="Arial" panose="02020603050405020304" pitchFamily="2"/>
                        </a:rPr>
                        <a:t>–</a:t>
                      </a:r>
                      <a:r>
                        <a:rPr lang="en-US" sz="3550" spc="0" dirty="0">
                          <a:solidFill>
                            <a:srgbClr val="000000"/>
                          </a:solidFill>
                          <a:latin typeface="Calibri" panose="02020603050405020304" pitchFamily="2"/>
                        </a:rPr>
                        <a:t>medication reconciliation </a:t>
                      </a:r>
                    </a:p>
                    <a:p>
                      <a:pPr marL="137160" marR="0" indent="0" algn="l">
                        <a:lnSpc>
                          <a:spcPts val="4200"/>
                        </a:lnSpc>
                        <a:spcBef>
                          <a:spcPts val="945"/>
                        </a:spcBef>
                        <a:spcAft>
                          <a:spcPts val="1420"/>
                        </a:spcAft>
                      </a:pPr>
                      <a:r>
                        <a:rPr lang="en-US" sz="3600" spc="0" dirty="0">
                          <a:solidFill>
                            <a:srgbClr val="000000"/>
                          </a:solidFill>
                          <a:latin typeface="Arial" panose="02020603050405020304" pitchFamily="2"/>
                        </a:rPr>
                        <a:t>–</a:t>
                      </a:r>
                      <a:r>
                        <a:rPr lang="en-US" sz="3550" spc="0" dirty="0">
                          <a:solidFill>
                            <a:srgbClr val="000000"/>
                          </a:solidFill>
                          <a:latin typeface="Calibri" panose="02020603050405020304" pitchFamily="2"/>
                        </a:rPr>
                        <a:t>patient education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sp>
        <p:nvSpPr>
          <p:cNvPr id="143" name="Text Placeholder 142"/>
          <p:cNvSpPr>
            <a:spLocks noGrp="1"/>
          </p:cNvSpPr>
          <p:nvPr>
            <p:ph type="body" idx="10"/>
          </p:nvPr>
        </p:nvSpPr>
        <p:spPr>
          <a:xfrm>
            <a:off x="633730" y="5175885"/>
            <a:ext cx="10756900" cy="1072515"/>
          </a:xfrm>
          <a:prstGeom prst="rect">
            <a:avLst/>
          </a:prstGeom>
          <a:noFill/>
          <a:ln w="0" cmpd="sng">
            <a:noFill/>
            <a:prstDash val="solid"/>
          </a:ln>
        </p:spPr>
        <p:txBody>
          <a:bodyPr vert="horz" lIns="0" tIns="45720" rIns="0" bIns="0" anchor="t">
            <a:noAutofit/>
          </a:bodyPr>
          <a:lstStyle/>
          <a:p>
            <a:pPr marL="731520" marR="0" indent="0" algn="ctr">
              <a:lnSpc>
                <a:spcPts val="3700"/>
              </a:lnSpc>
              <a:spcAft>
                <a:spcPts val="0"/>
              </a:spcAft>
            </a:pPr>
            <a:r>
              <a:rPr lang="en-US" sz="2400" b="1" spc="5" dirty="0">
                <a:solidFill>
                  <a:schemeClr val="tx1"/>
                </a:solidFill>
                <a:latin typeface="Calibri" panose="02020603050405020304" pitchFamily="2"/>
              </a:rPr>
              <a:t>Care, Safety, Dignity and Well-being – ahead of </a:t>
            </a:r>
            <a:r>
              <a:rPr lang="en-US" sz="2400" b="1" spc="5" dirty="0" smtClean="0">
                <a:solidFill>
                  <a:schemeClr val="tx1"/>
                </a:solidFill>
                <a:latin typeface="Calibri" panose="02020603050405020304" pitchFamily="2"/>
              </a:rPr>
              <a:t>everything </a:t>
            </a:r>
            <a:endParaRPr lang="en-US" sz="2400" b="1" spc="5" dirty="0">
              <a:solidFill>
                <a:schemeClr val="tx1"/>
              </a:solidFill>
              <a:latin typeface="Calibri" panose="02020603050405020304" pitchFamily="2"/>
            </a:endParaRPr>
          </a:p>
        </p:txBody>
      </p:sp>
      <p:sp>
        <p:nvSpPr>
          <p:cNvPr id="6" name="TextBox 5"/>
          <p:cNvSpPr txBox="1"/>
          <p:nvPr/>
        </p:nvSpPr>
        <p:spPr>
          <a:xfrm>
            <a:off x="8077200" y="5791200"/>
            <a:ext cx="441146" cy="369332"/>
          </a:xfrm>
          <a:prstGeom prst="rect">
            <a:avLst/>
          </a:prstGeom>
          <a:noFill/>
        </p:spPr>
        <p:txBody>
          <a:bodyPr wrap="none" rtlCol="0">
            <a:spAutoFit/>
          </a:bodyPr>
          <a:lstStyle/>
          <a:p>
            <a:r>
              <a:rPr lang="en-US" dirty="0" smtClean="0"/>
              <a:t>29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0"/>
          </p:nvPr>
        </p:nvSpPr>
        <p:spPr>
          <a:xfrm>
            <a:off x="882650" y="406400"/>
            <a:ext cx="10058400" cy="1812925"/>
          </a:xfrm>
          <a:prstGeom prst="rect">
            <a:avLst/>
          </a:prstGeom>
          <a:noFill/>
          <a:ln w="0" cmpd="sng">
            <a:noFill/>
            <a:prstDash val="solid"/>
          </a:ln>
        </p:spPr>
        <p:txBody>
          <a:bodyPr vert="horz" lIns="0" tIns="59055" rIns="0" bIns="0" anchor="t"/>
          <a:lstStyle/>
          <a:p>
            <a:pPr marL="45720" marR="0" indent="0" algn="l">
              <a:lnSpc>
                <a:spcPts val="4100"/>
              </a:lnSpc>
              <a:spcAft>
                <a:spcPts val="0"/>
              </a:spcAft>
            </a:pPr>
            <a:r>
              <a:rPr lang="en-US" sz="3950" dirty="0" smtClean="0">
                <a:solidFill>
                  <a:schemeClr val="tx1"/>
                </a:solidFill>
                <a:latin typeface="Calibri Light" panose="02020603050405020304" pitchFamily="2"/>
              </a:rPr>
              <a:t>Here are the 4 Sections that will be covered:</a:t>
            </a:r>
            <a:r>
              <a:rPr lang="en-US" sz="3950" spc="0" dirty="0" smtClean="0">
                <a:solidFill>
                  <a:schemeClr val="tx1"/>
                </a:solidFill>
                <a:latin typeface="Calibri Light" panose="02020603050405020304" pitchFamily="2"/>
              </a:rPr>
              <a:t> </a:t>
            </a:r>
            <a:endParaRPr lang="en-US" sz="3950" spc="0" dirty="0">
              <a:solidFill>
                <a:schemeClr val="tx1"/>
              </a:solidFill>
              <a:latin typeface="Calibri Light" panose="02020603050405020304" pitchFamily="2"/>
            </a:endParaRPr>
          </a:p>
        </p:txBody>
      </p:sp>
      <p:sp>
        <p:nvSpPr>
          <p:cNvPr id="14" name="Text Placeholder 13"/>
          <p:cNvSpPr>
            <a:spLocks noGrp="1"/>
          </p:cNvSpPr>
          <p:nvPr>
            <p:ph type="body" idx="10"/>
          </p:nvPr>
        </p:nvSpPr>
        <p:spPr>
          <a:xfrm>
            <a:off x="882650" y="2219325"/>
            <a:ext cx="10058400" cy="2568575"/>
          </a:xfrm>
          <a:prstGeom prst="rect">
            <a:avLst/>
          </a:prstGeom>
          <a:noFill/>
          <a:ln w="0" cmpd="sng">
            <a:noFill/>
            <a:prstDash val="solid"/>
          </a:ln>
        </p:spPr>
        <p:txBody>
          <a:bodyPr vert="horz" lIns="0" tIns="139065" rIns="0" bIns="0" anchor="t"/>
          <a:lstStyle/>
          <a:p>
            <a:pPr marL="560070" marR="0" indent="-514350" algn="just">
              <a:lnSpc>
                <a:spcPts val="3000"/>
              </a:lnSpc>
              <a:spcAft>
                <a:spcPts val="0"/>
              </a:spcAft>
              <a:buFont typeface="+mj-lt"/>
              <a:buAutoNum type="arabicPeriod"/>
            </a:pPr>
            <a:r>
              <a:rPr lang="en-US" sz="2750" spc="5" dirty="0">
                <a:solidFill>
                  <a:srgbClr val="000000"/>
                </a:solidFill>
                <a:latin typeface="Calibri" panose="02020603050405020304" pitchFamily="2"/>
              </a:rPr>
              <a:t>Protecting the Privacy and Security of Patient Information </a:t>
            </a:r>
          </a:p>
          <a:p>
            <a:pPr marL="560070" marR="0" indent="-514350" algn="just">
              <a:lnSpc>
                <a:spcPts val="3000"/>
              </a:lnSpc>
              <a:spcBef>
                <a:spcPts val="1050"/>
              </a:spcBef>
              <a:spcAft>
                <a:spcPts val="0"/>
              </a:spcAft>
              <a:buFont typeface="+mj-lt"/>
              <a:buAutoNum type="arabicPeriod"/>
            </a:pPr>
            <a:r>
              <a:rPr lang="en-US" sz="2750" spc="5" dirty="0">
                <a:solidFill>
                  <a:srgbClr val="000000"/>
                </a:solidFill>
                <a:latin typeface="Calibri" panose="02020603050405020304" pitchFamily="2"/>
              </a:rPr>
              <a:t>Putting each Patient’s Care, Safety, Dignity and Well-Being ahead of </a:t>
            </a:r>
            <a:r>
              <a:rPr lang="en-US" sz="2750" spc="-10" dirty="0" smtClean="0">
                <a:solidFill>
                  <a:srgbClr val="000000"/>
                </a:solidFill>
                <a:latin typeface="Calibri" panose="02020603050405020304" pitchFamily="2"/>
              </a:rPr>
              <a:t>Everything </a:t>
            </a:r>
            <a:r>
              <a:rPr lang="en-US" sz="2750" spc="-10" dirty="0">
                <a:solidFill>
                  <a:srgbClr val="000000"/>
                </a:solidFill>
                <a:latin typeface="Calibri" panose="02020603050405020304" pitchFamily="2"/>
              </a:rPr>
              <a:t>Else </a:t>
            </a:r>
          </a:p>
          <a:p>
            <a:pPr marL="560070" marR="0" indent="-514350" algn="just">
              <a:lnSpc>
                <a:spcPts val="3000"/>
              </a:lnSpc>
              <a:spcBef>
                <a:spcPts val="1020"/>
              </a:spcBef>
              <a:spcAft>
                <a:spcPts val="0"/>
              </a:spcAft>
              <a:buFont typeface="+mj-lt"/>
              <a:buAutoNum type="arabicPeriod"/>
            </a:pPr>
            <a:r>
              <a:rPr lang="en-US" sz="2750" spc="-15" dirty="0">
                <a:solidFill>
                  <a:srgbClr val="000000"/>
                </a:solidFill>
                <a:latin typeface="Calibri" panose="02020603050405020304" pitchFamily="2"/>
              </a:rPr>
              <a:t>Speaking Up </a:t>
            </a:r>
          </a:p>
          <a:p>
            <a:pPr marL="560070" marR="0" indent="-514350" algn="just">
              <a:lnSpc>
                <a:spcPts val="3000"/>
              </a:lnSpc>
              <a:spcBef>
                <a:spcPts val="1050"/>
              </a:spcBef>
              <a:spcAft>
                <a:spcPts val="1005"/>
              </a:spcAft>
              <a:buFont typeface="+mj-lt"/>
              <a:buAutoNum type="arabicPeriod"/>
            </a:pPr>
            <a:r>
              <a:rPr lang="en-US" sz="2750" spc="0" dirty="0">
                <a:solidFill>
                  <a:srgbClr val="000000"/>
                </a:solidFill>
                <a:latin typeface="Calibri" panose="02020603050405020304" pitchFamily="2"/>
              </a:rPr>
              <a:t>Managing Conflicting Interests </a:t>
            </a:r>
          </a:p>
        </p:txBody>
      </p:sp>
      <p:sp>
        <p:nvSpPr>
          <p:cNvPr id="4" name="TextBox 3"/>
          <p:cNvSpPr txBox="1"/>
          <p:nvPr/>
        </p:nvSpPr>
        <p:spPr>
          <a:xfrm>
            <a:off x="10210800" y="6172200"/>
            <a:ext cx="312906" cy="369332"/>
          </a:xfrm>
          <a:prstGeom prst="rect">
            <a:avLst/>
          </a:prstGeom>
          <a:noFill/>
        </p:spPr>
        <p:txBody>
          <a:bodyPr wrap="none" rtlCol="0">
            <a:spAutoFit/>
          </a:bodyPr>
          <a:lstStyle/>
          <a:p>
            <a:r>
              <a:rPr lang="en-US" dirty="0" smtClean="0"/>
              <a:t>3</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48" name="Image.jpg"/>
          <p:cNvPicPr/>
          <p:nvPr/>
        </p:nvPicPr>
        <p:blipFill>
          <a:blip r:embed="rId2" cstate="print"/>
          <a:stretch>
            <a:fillRect/>
          </a:stretch>
        </p:blipFill>
        <p:spPr>
          <a:xfrm>
            <a:off x="6824345" y="1606550"/>
            <a:ext cx="3758565" cy="4050665"/>
          </a:xfrm>
          <a:prstGeom prst="rect">
            <a:avLst/>
          </a:prstGeom>
        </p:spPr>
      </p:pic>
      <p:sp>
        <p:nvSpPr>
          <p:cNvPr id="146" name="Text Placeholder 145"/>
          <p:cNvSpPr>
            <a:spLocks noGrp="1"/>
          </p:cNvSpPr>
          <p:nvPr>
            <p:ph type="body" idx="10"/>
          </p:nvPr>
        </p:nvSpPr>
        <p:spPr>
          <a:xfrm>
            <a:off x="746760" y="508000"/>
            <a:ext cx="6019800" cy="829945"/>
          </a:xfrm>
          <a:prstGeom prst="rect">
            <a:avLst/>
          </a:prstGeom>
          <a:noFill/>
          <a:ln w="0" cmpd="sng">
            <a:noFill/>
            <a:prstDash val="solid"/>
          </a:ln>
        </p:spPr>
        <p:txBody>
          <a:bodyPr vert="horz" lIns="0" tIns="58420" rIns="0" bIns="0" anchor="t"/>
          <a:lstStyle/>
          <a:p>
            <a:pPr marL="0" marR="0" indent="0" algn="l">
              <a:lnSpc>
                <a:spcPts val="4500"/>
              </a:lnSpc>
              <a:spcAft>
                <a:spcPts val="1580"/>
              </a:spcAft>
            </a:pPr>
            <a:r>
              <a:rPr lang="en-US" sz="4300" spc="-15" dirty="0">
                <a:solidFill>
                  <a:schemeClr val="tx1"/>
                </a:solidFill>
                <a:latin typeface="Calibri" panose="02020603050405020304" pitchFamily="2"/>
              </a:rPr>
              <a:t>Interpreter Dos and Don’ts </a:t>
            </a:r>
          </a:p>
        </p:txBody>
      </p:sp>
      <p:sp>
        <p:nvSpPr>
          <p:cNvPr id="149" name="Text Placeholder 148"/>
          <p:cNvSpPr>
            <a:spLocks noGrp="1"/>
          </p:cNvSpPr>
          <p:nvPr>
            <p:ph type="body" idx="10"/>
          </p:nvPr>
        </p:nvSpPr>
        <p:spPr>
          <a:xfrm>
            <a:off x="725170" y="1447800"/>
            <a:ext cx="5218430" cy="4419600"/>
          </a:xfrm>
          <a:prstGeom prst="rect">
            <a:avLst/>
          </a:prstGeom>
          <a:noFill/>
          <a:ln w="0" cmpd="sng">
            <a:noFill/>
            <a:prstDash val="solid"/>
          </a:ln>
        </p:spPr>
        <p:txBody>
          <a:bodyPr vert="horz" lIns="0" tIns="375285" rIns="0" bIns="0" anchor="t">
            <a:normAutofit fontScale="82500" lnSpcReduction="10000"/>
          </a:bodyPr>
          <a:lstStyle/>
          <a:p>
            <a:pPr marL="457200" marR="0" indent="-457200" algn="just">
              <a:lnSpc>
                <a:spcPts val="2700"/>
              </a:lnSpc>
              <a:spcAft>
                <a:spcPts val="0"/>
              </a:spcAft>
              <a:buFont typeface="Arial" panose="020B0604020202020204" pitchFamily="34" charset="0"/>
              <a:buChar char="•"/>
            </a:pPr>
            <a:r>
              <a:rPr lang="en-US" sz="2800" spc="-60" dirty="0" smtClean="0">
                <a:solidFill>
                  <a:srgbClr val="050505"/>
                </a:solidFill>
                <a:latin typeface="Calibri" panose="02020603050405020304" pitchFamily="2"/>
              </a:rPr>
              <a:t>Do </a:t>
            </a:r>
            <a:r>
              <a:rPr lang="en-US" sz="2800" spc="-60" dirty="0">
                <a:solidFill>
                  <a:srgbClr val="050505"/>
                </a:solidFill>
                <a:latin typeface="Calibri" panose="02020603050405020304" pitchFamily="2"/>
              </a:rPr>
              <a:t>know how to access </a:t>
            </a:r>
            <a:r>
              <a:rPr lang="en-US" sz="2800" spc="-60" dirty="0" smtClean="0">
                <a:solidFill>
                  <a:srgbClr val="050505"/>
                </a:solidFill>
                <a:latin typeface="Calibri" panose="02020603050405020304" pitchFamily="2"/>
              </a:rPr>
              <a:t>interpreter </a:t>
            </a:r>
            <a:r>
              <a:rPr lang="en-US" sz="2800" spc="-20" dirty="0" smtClean="0">
                <a:solidFill>
                  <a:srgbClr val="050505"/>
                </a:solidFill>
                <a:latin typeface="Calibri" panose="02020603050405020304" pitchFamily="2"/>
              </a:rPr>
              <a:t>services </a:t>
            </a:r>
            <a:r>
              <a:rPr lang="en-US" sz="2800" spc="-20" dirty="0">
                <a:solidFill>
                  <a:srgbClr val="050505"/>
                </a:solidFill>
                <a:latin typeface="Calibri" panose="02020603050405020304" pitchFamily="2"/>
              </a:rPr>
              <a:t>- in person and by telephone </a:t>
            </a:r>
            <a:r>
              <a:rPr lang="en-US" sz="2800" spc="-20" dirty="0" smtClean="0">
                <a:solidFill>
                  <a:srgbClr val="050505"/>
                </a:solidFill>
                <a:latin typeface="Calibri" panose="02020603050405020304" pitchFamily="2"/>
              </a:rPr>
              <a:t>- </a:t>
            </a:r>
            <a:r>
              <a:rPr lang="en-US" sz="2800" spc="-15" dirty="0" smtClean="0">
                <a:solidFill>
                  <a:srgbClr val="050505"/>
                </a:solidFill>
                <a:latin typeface="Calibri" panose="02020603050405020304" pitchFamily="2"/>
              </a:rPr>
              <a:t>in </a:t>
            </a:r>
            <a:r>
              <a:rPr lang="en-US" sz="2800" spc="-15" dirty="0">
                <a:solidFill>
                  <a:srgbClr val="050505"/>
                </a:solidFill>
                <a:latin typeface="Calibri" panose="02020603050405020304" pitchFamily="2"/>
              </a:rPr>
              <a:t>the areas and settings where you </a:t>
            </a:r>
            <a:r>
              <a:rPr lang="en-US" sz="2800" spc="-50" dirty="0" smtClean="0">
                <a:solidFill>
                  <a:srgbClr val="050505"/>
                </a:solidFill>
                <a:latin typeface="Calibri" panose="02020603050405020304" pitchFamily="2"/>
              </a:rPr>
              <a:t>work</a:t>
            </a:r>
            <a:r>
              <a:rPr lang="en-US" sz="2800" spc="-50" dirty="0">
                <a:solidFill>
                  <a:srgbClr val="050505"/>
                </a:solidFill>
                <a:latin typeface="Calibri" panose="02020603050405020304" pitchFamily="2"/>
              </a:rPr>
              <a:t>. </a:t>
            </a:r>
            <a:endParaRPr lang="en-US" sz="2800" spc="-50" dirty="0" smtClean="0">
              <a:solidFill>
                <a:srgbClr val="050505"/>
              </a:solidFill>
              <a:latin typeface="Calibri" panose="02020603050405020304" pitchFamily="2"/>
            </a:endParaRPr>
          </a:p>
          <a:p>
            <a:pPr marL="457200" marR="0" indent="-457200" algn="just">
              <a:lnSpc>
                <a:spcPts val="2700"/>
              </a:lnSpc>
              <a:spcAft>
                <a:spcPts val="0"/>
              </a:spcAft>
              <a:buFont typeface="Arial" panose="020B0604020202020204" pitchFamily="34" charset="0"/>
              <a:buChar char="•"/>
            </a:pPr>
            <a:endParaRPr lang="en-US" sz="2800" spc="-50" dirty="0">
              <a:solidFill>
                <a:srgbClr val="050505"/>
              </a:solidFill>
              <a:latin typeface="Calibri" panose="02020603050405020304" pitchFamily="2"/>
            </a:endParaRPr>
          </a:p>
          <a:p>
            <a:pPr marL="457200" marR="0" indent="-457200" algn="just">
              <a:lnSpc>
                <a:spcPts val="2700"/>
              </a:lnSpc>
              <a:spcAft>
                <a:spcPts val="0"/>
              </a:spcAft>
              <a:buFont typeface="Arial" panose="020B0604020202020204" pitchFamily="34" charset="0"/>
              <a:buChar char="•"/>
            </a:pPr>
            <a:r>
              <a:rPr lang="en-US" sz="2800" spc="-65" dirty="0" smtClean="0">
                <a:solidFill>
                  <a:srgbClr val="050505"/>
                </a:solidFill>
                <a:latin typeface="Calibri" panose="02020603050405020304" pitchFamily="2"/>
              </a:rPr>
              <a:t>Do </a:t>
            </a:r>
            <a:r>
              <a:rPr lang="en-US" sz="2800" spc="-65" dirty="0">
                <a:solidFill>
                  <a:srgbClr val="050505"/>
                </a:solidFill>
                <a:latin typeface="Calibri" panose="02020603050405020304" pitchFamily="2"/>
              </a:rPr>
              <a:t>let the patient know </a:t>
            </a:r>
            <a:r>
              <a:rPr lang="en-US" sz="2800" spc="-65" dirty="0" smtClean="0">
                <a:solidFill>
                  <a:srgbClr val="050505"/>
                </a:solidFill>
                <a:latin typeface="Calibri" panose="02020603050405020304" pitchFamily="2"/>
              </a:rPr>
              <a:t>that i</a:t>
            </a:r>
            <a:r>
              <a:rPr lang="en-US" sz="2800" spc="-15" dirty="0" smtClean="0">
                <a:solidFill>
                  <a:srgbClr val="050505"/>
                </a:solidFill>
                <a:latin typeface="Calibri" panose="02020603050405020304" pitchFamily="2"/>
              </a:rPr>
              <a:t>nterpreter </a:t>
            </a:r>
            <a:r>
              <a:rPr lang="en-US" sz="2800" spc="-15" dirty="0">
                <a:solidFill>
                  <a:srgbClr val="050505"/>
                </a:solidFill>
                <a:latin typeface="Calibri" panose="02020603050405020304" pitchFamily="2"/>
              </a:rPr>
              <a:t>services are </a:t>
            </a:r>
            <a:r>
              <a:rPr lang="en-US" sz="2800" spc="-15" dirty="0" smtClean="0">
                <a:solidFill>
                  <a:srgbClr val="050505"/>
                </a:solidFill>
                <a:latin typeface="Calibri" panose="02020603050405020304" pitchFamily="2"/>
              </a:rPr>
              <a:t>available without charge.</a:t>
            </a:r>
          </a:p>
          <a:p>
            <a:pPr marL="457200" marR="0" indent="-457200" algn="just">
              <a:lnSpc>
                <a:spcPts val="2700"/>
              </a:lnSpc>
              <a:spcAft>
                <a:spcPts val="0"/>
              </a:spcAft>
              <a:buFont typeface="Arial" panose="020B0604020202020204" pitchFamily="34" charset="0"/>
              <a:buChar char="•"/>
            </a:pPr>
            <a:endParaRPr lang="en-US" sz="2800" spc="-15" dirty="0">
              <a:solidFill>
                <a:srgbClr val="050505"/>
              </a:solidFill>
              <a:latin typeface="Calibri" panose="02020603050405020304" pitchFamily="2"/>
            </a:endParaRPr>
          </a:p>
          <a:p>
            <a:pPr marL="457200" marR="0" indent="-457200" algn="just">
              <a:lnSpc>
                <a:spcPts val="2700"/>
              </a:lnSpc>
              <a:spcAft>
                <a:spcPts val="0"/>
              </a:spcAft>
              <a:buFont typeface="Arial" panose="020B0604020202020204" pitchFamily="34" charset="0"/>
              <a:buChar char="•"/>
            </a:pPr>
            <a:r>
              <a:rPr lang="en-US" sz="2800" spc="-70" dirty="0" smtClean="0">
                <a:solidFill>
                  <a:srgbClr val="050505"/>
                </a:solidFill>
                <a:latin typeface="Calibri" panose="02020603050405020304" pitchFamily="2"/>
              </a:rPr>
              <a:t>Don’t </a:t>
            </a:r>
            <a:r>
              <a:rPr lang="en-US" sz="2800" spc="-70" dirty="0">
                <a:solidFill>
                  <a:srgbClr val="050505"/>
                </a:solidFill>
                <a:latin typeface="Calibri" panose="02020603050405020304" pitchFamily="2"/>
              </a:rPr>
              <a:t>suggest that a family member </a:t>
            </a:r>
            <a:r>
              <a:rPr lang="en-US" sz="2800" spc="-70" dirty="0" smtClean="0">
                <a:solidFill>
                  <a:srgbClr val="050505"/>
                </a:solidFill>
                <a:latin typeface="Calibri" panose="02020603050405020304" pitchFamily="2"/>
              </a:rPr>
              <a:t>or </a:t>
            </a:r>
            <a:r>
              <a:rPr lang="en-US" sz="2800" spc="-5" dirty="0" smtClean="0">
                <a:solidFill>
                  <a:srgbClr val="050505"/>
                </a:solidFill>
                <a:latin typeface="Calibri" panose="02020603050405020304" pitchFamily="2"/>
              </a:rPr>
              <a:t>friend </a:t>
            </a:r>
            <a:r>
              <a:rPr lang="en-US" sz="2800" spc="-5" dirty="0">
                <a:solidFill>
                  <a:srgbClr val="050505"/>
                </a:solidFill>
                <a:latin typeface="Calibri" panose="02020603050405020304" pitchFamily="2"/>
              </a:rPr>
              <a:t>of the patient be </a:t>
            </a:r>
            <a:r>
              <a:rPr lang="en-US" sz="2800" spc="-5" dirty="0" smtClean="0">
                <a:solidFill>
                  <a:srgbClr val="050505"/>
                </a:solidFill>
                <a:latin typeface="Calibri" panose="02020603050405020304" pitchFamily="2"/>
              </a:rPr>
              <a:t>the </a:t>
            </a:r>
            <a:r>
              <a:rPr lang="en-US" sz="2800" spc="-40" dirty="0" smtClean="0">
                <a:solidFill>
                  <a:srgbClr val="050505"/>
                </a:solidFill>
                <a:latin typeface="Calibri" panose="02020603050405020304" pitchFamily="2"/>
              </a:rPr>
              <a:t>“interpreter</a:t>
            </a:r>
            <a:r>
              <a:rPr lang="en-US" sz="2800" spc="-40" dirty="0">
                <a:solidFill>
                  <a:srgbClr val="050505"/>
                </a:solidFill>
                <a:latin typeface="Calibri" panose="02020603050405020304" pitchFamily="2"/>
              </a:rPr>
              <a:t>”. </a:t>
            </a:r>
          </a:p>
        </p:txBody>
      </p:sp>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30</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57200" y="152400"/>
            <a:ext cx="11353800" cy="982345"/>
          </a:xfrm>
        </p:spPr>
        <p:txBody>
          <a:bodyPr/>
          <a:lstStyle/>
          <a:p>
            <a:r>
              <a:rPr lang="en-US" sz="3600" dirty="0" smtClean="0"/>
              <a:t>Examples of some Policies, Rules and Regulations:</a:t>
            </a:r>
            <a:endParaRPr lang="en-US" sz="3600" dirty="0"/>
          </a:p>
        </p:txBody>
      </p:sp>
      <p:sp>
        <p:nvSpPr>
          <p:cNvPr id="3" name="Text Placeholder 2"/>
          <p:cNvSpPr>
            <a:spLocks noGrp="1"/>
          </p:cNvSpPr>
          <p:nvPr>
            <p:ph type="body" idx="10"/>
          </p:nvPr>
        </p:nvSpPr>
        <p:spPr>
          <a:xfrm>
            <a:off x="533400" y="914400"/>
            <a:ext cx="11430000" cy="5791200"/>
          </a:xfrm>
        </p:spPr>
        <p:txBody>
          <a:bodyPr>
            <a:noAutofit/>
          </a:bodyPr>
          <a:lstStyle/>
          <a:p>
            <a:pPr marL="342900" indent="-342900">
              <a:buFont typeface="Arial" panose="020B0604020202020204" pitchFamily="34" charset="0"/>
              <a:buChar char="•"/>
            </a:pPr>
            <a:r>
              <a:rPr lang="en-US" sz="2400" dirty="0" smtClean="0"/>
              <a:t>Speaking Up Policy - </a:t>
            </a:r>
            <a:r>
              <a:rPr lang="en-US" sz="2400" dirty="0" smtClean="0">
                <a:hlinkClick r:id="rId2"/>
              </a:rPr>
              <a:t>Lahey Health Policy on Speaking Up</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HIPAA (Health </a:t>
            </a:r>
            <a:r>
              <a:rPr lang="en-US" sz="2400" dirty="0"/>
              <a:t>Insurance Portability and Accountability </a:t>
            </a:r>
            <a:r>
              <a:rPr lang="en-US" sz="2400" dirty="0" smtClean="0"/>
              <a:t>Act) - A </a:t>
            </a:r>
            <a:r>
              <a:rPr lang="en-US" sz="2400" dirty="0"/>
              <a:t>1996 Federal law that restricts access to individuals' private medical </a:t>
            </a:r>
            <a:r>
              <a:rPr lang="en-US" sz="2400" dirty="0" smtClean="0"/>
              <a:t>information</a:t>
            </a:r>
            <a:r>
              <a:rPr lang="en-US" sz="2400" dirty="0"/>
              <a:t>.</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EMTALA (</a:t>
            </a:r>
            <a:r>
              <a:rPr lang="en-US" sz="2400" dirty="0" smtClean="0">
                <a:effectLst/>
              </a:rPr>
              <a:t>Emergency Medical Treatment &amp; Labor Act) - </a:t>
            </a:r>
            <a:r>
              <a:rPr lang="en-US" sz="2400" dirty="0"/>
              <a:t>A</a:t>
            </a:r>
            <a:r>
              <a:rPr lang="en-US" sz="2400" dirty="0" smtClean="0"/>
              <a:t> federal law that requires us to stabilize and treat anyone who comes to our emergency department, regardless of their insurance status or ability to pay.</a:t>
            </a:r>
            <a:endParaRPr lang="en-US" sz="2400" dirty="0" smtClean="0">
              <a:effectLst/>
            </a:endParaRPr>
          </a:p>
          <a:p>
            <a:pPr marL="342900" indent="-342900">
              <a:buFont typeface="Arial" panose="020B0604020202020204" pitchFamily="34" charset="0"/>
              <a:buChar char="•"/>
            </a:pPr>
            <a:endParaRPr lang="en-US" sz="2400" b="1" dirty="0" smtClean="0">
              <a:effectLst/>
            </a:endParaRPr>
          </a:p>
          <a:p>
            <a:pPr marL="342900" indent="-342900">
              <a:buFont typeface="Arial" panose="020B0604020202020204" pitchFamily="34" charset="0"/>
              <a:buChar char="•"/>
            </a:pPr>
            <a:r>
              <a:rPr lang="en-US" sz="2400" dirty="0" smtClean="0"/>
              <a:t>Stark Law –  Generally prohibits physician referrals for certain ancillary health care services to entities or organizations with which the physician (or a member of the physician’s immediate family) has a financial relationship, unless an exception to the law applies.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Contract Policy - </a:t>
            </a:r>
            <a:r>
              <a:rPr lang="en-US" sz="2400" dirty="0" smtClean="0">
                <a:hlinkClick r:id="rId3"/>
              </a:rPr>
              <a:t>Lahey Health Contract Review Policy</a:t>
            </a:r>
            <a:endParaRPr lang="en-US" sz="2400" dirty="0"/>
          </a:p>
        </p:txBody>
      </p:sp>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31</a:t>
            </a:r>
            <a:endParaRPr lang="en-US" dirty="0"/>
          </a:p>
        </p:txBody>
      </p:sp>
    </p:spTree>
    <p:extLst>
      <p:ext uri="{BB962C8B-B14F-4D97-AF65-F5344CB8AC3E}">
        <p14:creationId xmlns:p14="http://schemas.microsoft.com/office/powerpoint/2010/main" val="3114078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52" name="Text Placeholder 151"/>
          <p:cNvSpPr>
            <a:spLocks noGrp="1"/>
          </p:cNvSpPr>
          <p:nvPr>
            <p:ph type="body" idx="10"/>
          </p:nvPr>
        </p:nvSpPr>
        <p:spPr>
          <a:xfrm>
            <a:off x="666115" y="381000"/>
            <a:ext cx="10756900" cy="1379220"/>
          </a:xfrm>
          <a:prstGeom prst="rect">
            <a:avLst/>
          </a:prstGeom>
          <a:noFill/>
          <a:ln w="0" cmpd="sng">
            <a:noFill/>
            <a:prstDash val="solid"/>
          </a:ln>
        </p:spPr>
        <p:txBody>
          <a:bodyPr vert="horz" lIns="0" tIns="86360" rIns="0" bIns="0" anchor="t"/>
          <a:lstStyle/>
          <a:p>
            <a:pPr marL="45720" marR="0" indent="0" algn="l">
              <a:lnSpc>
                <a:spcPts val="6100"/>
              </a:lnSpc>
              <a:spcAft>
                <a:spcPts val="4050"/>
              </a:spcAft>
            </a:pPr>
            <a:r>
              <a:rPr lang="en-US" sz="5900" spc="-10" dirty="0">
                <a:solidFill>
                  <a:schemeClr val="tx1"/>
                </a:solidFill>
                <a:latin typeface="Calibri" panose="02020603050405020304" pitchFamily="2"/>
              </a:rPr>
              <a:t>Saying “No” </a:t>
            </a:r>
          </a:p>
        </p:txBody>
      </p:sp>
      <p:sp>
        <p:nvSpPr>
          <p:cNvPr id="153" name="Text Placeholder 152"/>
          <p:cNvSpPr>
            <a:spLocks noGrp="1"/>
          </p:cNvSpPr>
          <p:nvPr>
            <p:ph type="body" idx="10"/>
          </p:nvPr>
        </p:nvSpPr>
        <p:spPr>
          <a:xfrm>
            <a:off x="666115" y="1371600"/>
            <a:ext cx="10756900" cy="4800600"/>
          </a:xfrm>
          <a:prstGeom prst="rect">
            <a:avLst/>
          </a:prstGeom>
          <a:noFill/>
          <a:ln w="0" cmpd="sng">
            <a:noFill/>
            <a:prstDash val="solid"/>
          </a:ln>
        </p:spPr>
        <p:txBody>
          <a:bodyPr vert="horz" lIns="0" tIns="299720" rIns="0" bIns="0" anchor="t"/>
          <a:lstStyle/>
          <a:p>
            <a:pPr marL="502920" marR="0" indent="-457200" algn="just">
              <a:lnSpc>
                <a:spcPts val="3800"/>
              </a:lnSpc>
              <a:spcAft>
                <a:spcPts val="0"/>
              </a:spcAft>
              <a:buFont typeface="Arial" panose="020B0604020202020204" pitchFamily="34" charset="0"/>
              <a:buChar char="•"/>
            </a:pPr>
            <a:r>
              <a:rPr lang="en-US" sz="3200" spc="0" dirty="0">
                <a:solidFill>
                  <a:srgbClr val="000000"/>
                </a:solidFill>
                <a:latin typeface="Calibri" panose="02020603050405020304" pitchFamily="2"/>
              </a:rPr>
              <a:t>Sometimes patients, their family members or others may </a:t>
            </a:r>
            <a:r>
              <a:rPr lang="en-US" sz="3200" spc="0" dirty="0" smtClean="0">
                <a:solidFill>
                  <a:srgbClr val="000000"/>
                </a:solidFill>
                <a:latin typeface="Calibri" panose="02020603050405020304" pitchFamily="2"/>
              </a:rPr>
              <a:t>ask </a:t>
            </a:r>
            <a:r>
              <a:rPr lang="en-US" sz="3200" spc="-5" dirty="0" smtClean="0">
                <a:solidFill>
                  <a:srgbClr val="000000"/>
                </a:solidFill>
                <a:latin typeface="Calibri" panose="02020603050405020304" pitchFamily="2"/>
              </a:rPr>
              <a:t>us </a:t>
            </a:r>
            <a:r>
              <a:rPr lang="en-US" sz="3200" spc="-5" dirty="0">
                <a:solidFill>
                  <a:srgbClr val="000000"/>
                </a:solidFill>
                <a:latin typeface="Calibri" panose="02020603050405020304" pitchFamily="2"/>
              </a:rPr>
              <a:t>to do something that’s wrong – maybe even something that </a:t>
            </a:r>
            <a:r>
              <a:rPr lang="en-US" sz="3200" spc="-30" dirty="0" smtClean="0">
                <a:solidFill>
                  <a:srgbClr val="000000"/>
                </a:solidFill>
                <a:latin typeface="Calibri" panose="02020603050405020304" pitchFamily="2"/>
              </a:rPr>
              <a:t>violates </a:t>
            </a:r>
            <a:r>
              <a:rPr lang="en-US" sz="3200" spc="-30" dirty="0">
                <a:solidFill>
                  <a:srgbClr val="000000"/>
                </a:solidFill>
                <a:latin typeface="Calibri" panose="02020603050405020304" pitchFamily="2"/>
              </a:rPr>
              <a:t>the </a:t>
            </a:r>
            <a:r>
              <a:rPr lang="en-US" sz="3200" spc="-30" dirty="0" smtClean="0">
                <a:solidFill>
                  <a:srgbClr val="000000"/>
                </a:solidFill>
                <a:latin typeface="Calibri" panose="02020603050405020304" pitchFamily="2"/>
              </a:rPr>
              <a:t>law. </a:t>
            </a:r>
          </a:p>
          <a:p>
            <a:pPr marL="502920" marR="0" indent="-457200" algn="just">
              <a:lnSpc>
                <a:spcPts val="3800"/>
              </a:lnSpc>
              <a:spcAft>
                <a:spcPts val="0"/>
              </a:spcAft>
              <a:buFont typeface="Arial" panose="020B0604020202020204" pitchFamily="34" charset="0"/>
              <a:buChar char="•"/>
            </a:pPr>
            <a:endParaRPr lang="en-US" sz="3200" spc="-30" dirty="0">
              <a:solidFill>
                <a:srgbClr val="000000"/>
              </a:solidFill>
              <a:latin typeface="Calibri" panose="02020603050405020304" pitchFamily="2"/>
            </a:endParaRPr>
          </a:p>
          <a:p>
            <a:pPr marL="502920" marR="0" indent="-457200" algn="just">
              <a:lnSpc>
                <a:spcPts val="3800"/>
              </a:lnSpc>
              <a:spcAft>
                <a:spcPts val="0"/>
              </a:spcAft>
              <a:buFont typeface="Arial" panose="020B0604020202020204" pitchFamily="34" charset="0"/>
              <a:buChar char="•"/>
            </a:pPr>
            <a:r>
              <a:rPr lang="en-US" sz="3200" spc="-10" dirty="0" smtClean="0">
                <a:solidFill>
                  <a:srgbClr val="000000"/>
                </a:solidFill>
                <a:latin typeface="Calibri" panose="02020603050405020304" pitchFamily="2"/>
              </a:rPr>
              <a:t>Other times a patient may want to form a personal relationship with their caregiver that is outside the boundaries of professional conduct.</a:t>
            </a:r>
          </a:p>
          <a:p>
            <a:pPr marL="502920" marR="0" indent="-457200" algn="just">
              <a:lnSpc>
                <a:spcPts val="3800"/>
              </a:lnSpc>
              <a:spcAft>
                <a:spcPts val="0"/>
              </a:spcAft>
              <a:buFont typeface="Arial" panose="020B0604020202020204" pitchFamily="34" charset="0"/>
              <a:buChar char="•"/>
            </a:pPr>
            <a:endParaRPr lang="en-US" sz="3200" b="1" spc="-10" dirty="0" smtClean="0">
              <a:solidFill>
                <a:srgbClr val="000000"/>
              </a:solidFill>
              <a:latin typeface="Calibri" panose="02020603050405020304" pitchFamily="2"/>
            </a:endParaRPr>
          </a:p>
          <a:p>
            <a:pPr marL="365760" marR="0" algn="ctr">
              <a:lnSpc>
                <a:spcPts val="3800"/>
              </a:lnSpc>
              <a:spcBef>
                <a:spcPts val="0"/>
              </a:spcBef>
              <a:spcAft>
                <a:spcPts val="0"/>
              </a:spcAft>
            </a:pPr>
            <a:r>
              <a:rPr lang="en-US" sz="2400" b="1" spc="-10" dirty="0" smtClean="0">
                <a:solidFill>
                  <a:srgbClr val="000000"/>
                </a:solidFill>
                <a:latin typeface="Calibri" panose="02020603050405020304" pitchFamily="2"/>
              </a:rPr>
              <a:t>It’s </a:t>
            </a:r>
            <a:r>
              <a:rPr lang="en-US" sz="2400" b="1" spc="-10" dirty="0">
                <a:solidFill>
                  <a:srgbClr val="000000"/>
                </a:solidFill>
                <a:latin typeface="Calibri" panose="02020603050405020304" pitchFamily="2"/>
              </a:rPr>
              <a:t>never easy, but in those cases the right answer is a </a:t>
            </a:r>
            <a:r>
              <a:rPr lang="en-US" sz="2400" b="1" spc="-25" dirty="0" smtClean="0">
                <a:solidFill>
                  <a:srgbClr val="000000"/>
                </a:solidFill>
                <a:latin typeface="Calibri" panose="02020603050405020304" pitchFamily="2"/>
              </a:rPr>
              <a:t>respectful</a:t>
            </a:r>
            <a:r>
              <a:rPr lang="en-US" sz="2400" b="1" spc="-25" dirty="0">
                <a:solidFill>
                  <a:srgbClr val="000000"/>
                </a:solidFill>
                <a:latin typeface="Calibri" panose="02020603050405020304" pitchFamily="2"/>
              </a:rPr>
              <a:t>, but clear “No”. </a:t>
            </a:r>
          </a:p>
        </p:txBody>
      </p:sp>
      <p:sp>
        <p:nvSpPr>
          <p:cNvPr id="4" name="TextBox 3"/>
          <p:cNvSpPr txBox="1"/>
          <p:nvPr/>
        </p:nvSpPr>
        <p:spPr>
          <a:xfrm>
            <a:off x="8915400" y="5943600"/>
            <a:ext cx="441146" cy="369332"/>
          </a:xfrm>
          <a:prstGeom prst="rect">
            <a:avLst/>
          </a:prstGeom>
          <a:noFill/>
        </p:spPr>
        <p:txBody>
          <a:bodyPr wrap="none" rtlCol="0">
            <a:spAutoFit/>
          </a:bodyPr>
          <a:lstStyle/>
          <a:p>
            <a:r>
              <a:rPr lang="en-US" dirty="0" smtClean="0"/>
              <a:t>32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56" name="Text Placeholder 155"/>
          <p:cNvSpPr>
            <a:spLocks noGrp="1"/>
          </p:cNvSpPr>
          <p:nvPr>
            <p:ph type="body" idx="10"/>
          </p:nvPr>
        </p:nvSpPr>
        <p:spPr>
          <a:xfrm>
            <a:off x="701040" y="508000"/>
            <a:ext cx="10756900" cy="975360"/>
          </a:xfrm>
          <a:prstGeom prst="rect">
            <a:avLst/>
          </a:prstGeom>
          <a:noFill/>
          <a:ln w="0" cmpd="sng">
            <a:noFill/>
            <a:prstDash val="solid"/>
          </a:ln>
        </p:spPr>
        <p:txBody>
          <a:bodyPr vert="horz" lIns="0" tIns="58420" rIns="0" bIns="0" anchor="t"/>
          <a:lstStyle/>
          <a:p>
            <a:pPr marL="0" marR="0" indent="0" algn="r">
              <a:lnSpc>
                <a:spcPts val="4500"/>
              </a:lnSpc>
              <a:spcAft>
                <a:spcPts val="2730"/>
              </a:spcAft>
            </a:pPr>
            <a:r>
              <a:rPr lang="en-US" sz="4300" i="1" spc="-120" dirty="0">
                <a:solidFill>
                  <a:schemeClr val="tx1"/>
                </a:solidFill>
                <a:latin typeface="Calibri" panose="02020603050405020304" pitchFamily="2"/>
              </a:rPr>
              <a:t>So, for example... </a:t>
            </a:r>
          </a:p>
        </p:txBody>
      </p:sp>
      <p:sp>
        <p:nvSpPr>
          <p:cNvPr id="157" name="Text Placeholder 156"/>
          <p:cNvSpPr>
            <a:spLocks noGrp="1"/>
          </p:cNvSpPr>
          <p:nvPr>
            <p:ph type="body" idx="10"/>
          </p:nvPr>
        </p:nvSpPr>
        <p:spPr>
          <a:xfrm>
            <a:off x="701040" y="1483360"/>
            <a:ext cx="10756900" cy="3901440"/>
          </a:xfrm>
          <a:prstGeom prst="rect">
            <a:avLst/>
          </a:prstGeom>
          <a:noFill/>
          <a:ln w="0" cmpd="sng">
            <a:noFill/>
            <a:prstDash val="solid"/>
          </a:ln>
        </p:spPr>
        <p:txBody>
          <a:bodyPr vert="horz" lIns="0" tIns="128905" rIns="0" bIns="0" anchor="t"/>
          <a:lstStyle/>
          <a:p>
            <a:pPr marL="0" marR="0" indent="365760" algn="just">
              <a:lnSpc>
                <a:spcPts val="3500"/>
              </a:lnSpc>
              <a:spcAft>
                <a:spcPts val="0"/>
              </a:spcAft>
              <a:buFont typeface="Calibri"/>
              <a:buChar char="·"/>
            </a:pPr>
            <a:r>
              <a:rPr lang="en-US" sz="3200" spc="-5" dirty="0">
                <a:solidFill>
                  <a:srgbClr val="000000"/>
                </a:solidFill>
                <a:latin typeface="Calibri" panose="02020603050405020304" pitchFamily="2"/>
              </a:rPr>
              <a:t>Some patients may ask that colleagues of a particular race or </a:t>
            </a:r>
          </a:p>
          <a:p>
            <a:pPr marL="365760" marR="0" indent="0" algn="just">
              <a:lnSpc>
                <a:spcPts val="3500"/>
              </a:lnSpc>
              <a:spcBef>
                <a:spcPts val="5"/>
              </a:spcBef>
              <a:spcAft>
                <a:spcPts val="0"/>
              </a:spcAft>
            </a:pPr>
            <a:r>
              <a:rPr lang="en-US" sz="3200" spc="-5" dirty="0">
                <a:solidFill>
                  <a:srgbClr val="000000"/>
                </a:solidFill>
                <a:latin typeface="Calibri" panose="02020603050405020304" pitchFamily="2"/>
              </a:rPr>
              <a:t>nationality be assigned – or not assigned – to take care of </a:t>
            </a:r>
          </a:p>
          <a:p>
            <a:pPr marL="365760" marR="0" indent="0" algn="just">
              <a:lnSpc>
                <a:spcPts val="3500"/>
              </a:lnSpc>
              <a:spcBef>
                <a:spcPts val="0"/>
              </a:spcBef>
              <a:spcAft>
                <a:spcPts val="0"/>
              </a:spcAft>
            </a:pPr>
            <a:r>
              <a:rPr lang="en-US" sz="3200" spc="-65" dirty="0">
                <a:solidFill>
                  <a:srgbClr val="000000"/>
                </a:solidFill>
                <a:latin typeface="Calibri" panose="02020603050405020304" pitchFamily="2"/>
              </a:rPr>
              <a:t>them. </a:t>
            </a:r>
            <a:endParaRPr lang="en-US" sz="3200" spc="-65" dirty="0" smtClean="0">
              <a:solidFill>
                <a:srgbClr val="000000"/>
              </a:solidFill>
              <a:latin typeface="Calibri" panose="02020603050405020304" pitchFamily="2"/>
            </a:endParaRPr>
          </a:p>
          <a:p>
            <a:pPr marL="0" marR="0" indent="365760" algn="just">
              <a:lnSpc>
                <a:spcPts val="3500"/>
              </a:lnSpc>
              <a:spcBef>
                <a:spcPts val="4990"/>
              </a:spcBef>
              <a:spcAft>
                <a:spcPts val="0"/>
              </a:spcAft>
              <a:buFont typeface="Calibri"/>
              <a:buChar char="·"/>
            </a:pPr>
            <a:r>
              <a:rPr lang="en-US" sz="3200" spc="-5" dirty="0" smtClean="0">
                <a:solidFill>
                  <a:srgbClr val="000000"/>
                </a:solidFill>
                <a:latin typeface="Calibri" panose="02020603050405020304" pitchFamily="2"/>
              </a:rPr>
              <a:t>They </a:t>
            </a:r>
            <a:r>
              <a:rPr lang="en-US" sz="3200" spc="-5" dirty="0">
                <a:solidFill>
                  <a:srgbClr val="000000"/>
                </a:solidFill>
                <a:latin typeface="Calibri" panose="02020603050405020304" pitchFamily="2"/>
              </a:rPr>
              <a:t>have every right to ask this, but granting their request </a:t>
            </a:r>
          </a:p>
          <a:p>
            <a:pPr marL="365760" marR="0" indent="0" algn="just">
              <a:lnSpc>
                <a:spcPts val="3500"/>
              </a:lnSpc>
              <a:spcBef>
                <a:spcPts val="5"/>
              </a:spcBef>
              <a:spcAft>
                <a:spcPts val="0"/>
              </a:spcAft>
            </a:pPr>
            <a:r>
              <a:rPr lang="en-US" sz="3200" spc="-5" dirty="0">
                <a:solidFill>
                  <a:srgbClr val="000000"/>
                </a:solidFill>
                <a:latin typeface="Calibri" panose="02020603050405020304" pitchFamily="2"/>
              </a:rPr>
              <a:t>and assigning staff for that reason violates the law and the </a:t>
            </a:r>
          </a:p>
          <a:p>
            <a:pPr marL="365760" marR="0" indent="0" algn="just">
              <a:lnSpc>
                <a:spcPts val="3500"/>
              </a:lnSpc>
              <a:spcBef>
                <a:spcPts val="0"/>
              </a:spcBef>
              <a:spcAft>
                <a:spcPts val="3910"/>
              </a:spcAft>
            </a:pPr>
            <a:r>
              <a:rPr lang="en-US" sz="3200" spc="-15" dirty="0">
                <a:solidFill>
                  <a:srgbClr val="000000"/>
                </a:solidFill>
                <a:latin typeface="Calibri" panose="02020603050405020304" pitchFamily="2"/>
              </a:rPr>
              <a:t>rights of the colleagues involved. </a:t>
            </a:r>
          </a:p>
        </p:txBody>
      </p:sp>
      <p:sp>
        <p:nvSpPr>
          <p:cNvPr id="158" name="Text Placeholder 157"/>
          <p:cNvSpPr>
            <a:spLocks noGrp="1"/>
          </p:cNvSpPr>
          <p:nvPr>
            <p:ph type="body" idx="10"/>
          </p:nvPr>
        </p:nvSpPr>
        <p:spPr>
          <a:xfrm>
            <a:off x="701040" y="5384800"/>
            <a:ext cx="10756900" cy="1168400"/>
          </a:xfrm>
          <a:prstGeom prst="rect">
            <a:avLst/>
          </a:prstGeom>
          <a:noFill/>
          <a:ln w="0" cmpd="sng">
            <a:noFill/>
            <a:prstDash val="solid"/>
          </a:ln>
        </p:spPr>
        <p:txBody>
          <a:bodyPr vert="horz" lIns="0" tIns="128905" rIns="0" bIns="0" anchor="t"/>
          <a:lstStyle/>
          <a:p>
            <a:pPr marR="0" algn="ctr">
              <a:lnSpc>
                <a:spcPts val="3500"/>
              </a:lnSpc>
              <a:spcAft>
                <a:spcPts val="1080"/>
              </a:spcAft>
            </a:pPr>
            <a:r>
              <a:rPr lang="en-US" sz="2800" spc="10" dirty="0" smtClean="0">
                <a:solidFill>
                  <a:schemeClr val="tx1"/>
                </a:solidFill>
                <a:latin typeface="Calibri" panose="02020603050405020304" pitchFamily="2"/>
              </a:rPr>
              <a:t>Sometimes you have to say “No”.</a:t>
            </a:r>
            <a:endParaRPr lang="en-US" sz="2800" spc="10" dirty="0">
              <a:solidFill>
                <a:schemeClr val="tx1"/>
              </a:solidFill>
              <a:latin typeface="Calibri" panose="02020603050405020304" pitchFamily="2"/>
            </a:endParaRPr>
          </a:p>
        </p:txBody>
      </p:sp>
      <p:sp>
        <p:nvSpPr>
          <p:cNvPr id="5" name="TextBox 4"/>
          <p:cNvSpPr txBox="1"/>
          <p:nvPr/>
        </p:nvSpPr>
        <p:spPr>
          <a:xfrm>
            <a:off x="8991600" y="5791200"/>
            <a:ext cx="441146" cy="369332"/>
          </a:xfrm>
          <a:prstGeom prst="rect">
            <a:avLst/>
          </a:prstGeom>
          <a:noFill/>
        </p:spPr>
        <p:txBody>
          <a:bodyPr wrap="none" rtlCol="0">
            <a:spAutoFit/>
          </a:bodyPr>
          <a:lstStyle/>
          <a:p>
            <a:r>
              <a:rPr lang="en-US" dirty="0" smtClean="0"/>
              <a:t>33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79" name="Text Placeholder 178"/>
          <p:cNvSpPr>
            <a:spLocks noGrp="1"/>
          </p:cNvSpPr>
          <p:nvPr>
            <p:ph type="body" idx="10"/>
          </p:nvPr>
        </p:nvSpPr>
        <p:spPr>
          <a:xfrm>
            <a:off x="749934" y="533401"/>
            <a:ext cx="9689465" cy="2438400"/>
          </a:xfrm>
          <a:prstGeom prst="rect">
            <a:avLst/>
          </a:prstGeom>
          <a:noFill/>
          <a:ln w="0" cmpd="sng">
            <a:noFill/>
            <a:prstDash val="solid"/>
          </a:ln>
        </p:spPr>
        <p:txBody>
          <a:bodyPr vert="horz" lIns="0" tIns="45720" rIns="0" bIns="0" anchor="t"/>
          <a:lstStyle/>
          <a:p>
            <a:pPr marL="0" marR="0" indent="0" algn="ctr">
              <a:lnSpc>
                <a:spcPts val="4000"/>
              </a:lnSpc>
              <a:spcAft>
                <a:spcPts val="0"/>
              </a:spcAft>
            </a:pPr>
            <a:r>
              <a:rPr lang="en-US" sz="3550" spc="-30" dirty="0">
                <a:solidFill>
                  <a:srgbClr val="000000"/>
                </a:solidFill>
                <a:latin typeface="Calibri" panose="02020603050405020304" pitchFamily="2"/>
              </a:rPr>
              <a:t>Putting </a:t>
            </a:r>
          </a:p>
          <a:p>
            <a:pPr marL="0" marR="0" indent="0" algn="ctr">
              <a:lnSpc>
                <a:spcPts val="4000"/>
              </a:lnSpc>
              <a:spcBef>
                <a:spcPts val="1330"/>
              </a:spcBef>
              <a:spcAft>
                <a:spcPts val="0"/>
              </a:spcAft>
            </a:pPr>
            <a:r>
              <a:rPr lang="en-US" sz="3550" spc="-25" dirty="0">
                <a:solidFill>
                  <a:srgbClr val="000000"/>
                </a:solidFill>
                <a:latin typeface="Calibri" panose="02020603050405020304" pitchFamily="2"/>
              </a:rPr>
              <a:t>Patient Care, Safety, Dignity </a:t>
            </a:r>
          </a:p>
          <a:p>
            <a:pPr marL="0" marR="0" indent="0" algn="ctr">
              <a:lnSpc>
                <a:spcPts val="4000"/>
              </a:lnSpc>
              <a:spcBef>
                <a:spcPts val="345"/>
              </a:spcBef>
              <a:spcAft>
                <a:spcPts val="0"/>
              </a:spcAft>
            </a:pPr>
            <a:r>
              <a:rPr lang="en-US" sz="3550" spc="5" dirty="0">
                <a:solidFill>
                  <a:srgbClr val="000000"/>
                </a:solidFill>
                <a:latin typeface="Calibri" panose="02020603050405020304" pitchFamily="2"/>
              </a:rPr>
              <a:t>and Well-being ahead of </a:t>
            </a:r>
          </a:p>
          <a:p>
            <a:pPr marL="0" marR="0" indent="0" algn="ctr">
              <a:lnSpc>
                <a:spcPts val="3900"/>
              </a:lnSpc>
              <a:spcBef>
                <a:spcPts val="345"/>
              </a:spcBef>
              <a:spcAft>
                <a:spcPts val="0"/>
              </a:spcAft>
            </a:pPr>
            <a:r>
              <a:rPr lang="en-US" sz="3550" spc="0" dirty="0">
                <a:solidFill>
                  <a:srgbClr val="000000"/>
                </a:solidFill>
                <a:latin typeface="Calibri" panose="02020603050405020304" pitchFamily="2"/>
              </a:rPr>
              <a:t>everything </a:t>
            </a:r>
          </a:p>
        </p:txBody>
      </p:sp>
      <p:sp>
        <p:nvSpPr>
          <p:cNvPr id="180" name="Text Placeholder 179"/>
          <p:cNvSpPr>
            <a:spLocks noGrp="1"/>
          </p:cNvSpPr>
          <p:nvPr>
            <p:ph type="body" idx="10"/>
          </p:nvPr>
        </p:nvSpPr>
        <p:spPr>
          <a:xfrm>
            <a:off x="381000" y="2971800"/>
            <a:ext cx="10210800" cy="3016885"/>
          </a:xfrm>
          <a:prstGeom prst="rect">
            <a:avLst/>
          </a:prstGeom>
          <a:noFill/>
          <a:ln w="0" cmpd="sng">
            <a:noFill/>
            <a:prstDash val="solid"/>
          </a:ln>
        </p:spPr>
        <p:txBody>
          <a:bodyPr vert="horz" lIns="0" tIns="499745" rIns="0" bIns="0" anchor="t"/>
          <a:lstStyle/>
          <a:p>
            <a:pPr marL="0" marR="0" indent="0" algn="ctr">
              <a:lnSpc>
                <a:spcPts val="3700"/>
              </a:lnSpc>
              <a:spcAft>
                <a:spcPts val="0"/>
              </a:spcAft>
            </a:pPr>
            <a:r>
              <a:rPr lang="en-US" sz="3550" b="1" spc="-10" dirty="0">
                <a:solidFill>
                  <a:schemeClr val="tx1"/>
                </a:solidFill>
                <a:latin typeface="Calibri" panose="02020603050405020304" pitchFamily="2"/>
              </a:rPr>
              <a:t>Not always easy . . . </a:t>
            </a:r>
          </a:p>
          <a:p>
            <a:pPr marL="0" marR="0" indent="0" algn="l">
              <a:lnSpc>
                <a:spcPts val="3700"/>
              </a:lnSpc>
              <a:spcBef>
                <a:spcPts val="1515"/>
              </a:spcBef>
              <a:spcAft>
                <a:spcPts val="0"/>
              </a:spcAft>
            </a:pPr>
            <a:r>
              <a:rPr lang="en-US" sz="3550" b="1" spc="-30" dirty="0" smtClean="0">
                <a:solidFill>
                  <a:schemeClr val="tx1"/>
                </a:solidFill>
                <a:latin typeface="Calibri" panose="02020603050405020304" pitchFamily="2"/>
              </a:rPr>
              <a:t>                             But </a:t>
            </a:r>
            <a:r>
              <a:rPr lang="en-US" sz="3550" b="1" spc="-30" dirty="0">
                <a:solidFill>
                  <a:schemeClr val="tx1"/>
                </a:solidFill>
                <a:latin typeface="Calibri" panose="02020603050405020304" pitchFamily="2"/>
              </a:rPr>
              <a:t>ALWAYS the right thing </a:t>
            </a:r>
          </a:p>
          <a:p>
            <a:pPr marL="2011680" marR="0" indent="0" algn="l">
              <a:lnSpc>
                <a:spcPts val="3600"/>
              </a:lnSpc>
              <a:spcBef>
                <a:spcPts val="655"/>
              </a:spcBef>
              <a:spcAft>
                <a:spcPts val="0"/>
              </a:spcAft>
            </a:pPr>
            <a:r>
              <a:rPr lang="en-US" sz="3550" b="1" spc="-5" dirty="0" smtClean="0">
                <a:solidFill>
                  <a:schemeClr val="tx1"/>
                </a:solidFill>
                <a:latin typeface="Calibri" panose="02020603050405020304" pitchFamily="2"/>
              </a:rPr>
              <a:t>                      to </a:t>
            </a:r>
            <a:r>
              <a:rPr lang="en-US" sz="3550" b="1" spc="-5" dirty="0">
                <a:solidFill>
                  <a:schemeClr val="tx1"/>
                </a:solidFill>
                <a:latin typeface="Calibri" panose="02020603050405020304" pitchFamily="2"/>
              </a:rPr>
              <a:t>do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34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87" name="Text Placeholder 186"/>
          <p:cNvSpPr>
            <a:spLocks noGrp="1"/>
          </p:cNvSpPr>
          <p:nvPr>
            <p:ph type="body" idx="10"/>
          </p:nvPr>
        </p:nvSpPr>
        <p:spPr>
          <a:xfrm>
            <a:off x="786130" y="2171700"/>
            <a:ext cx="2527300" cy="1528445"/>
          </a:xfrm>
          <a:prstGeom prst="rect">
            <a:avLst/>
          </a:prstGeom>
          <a:noFill/>
          <a:ln w="0" cmpd="sng">
            <a:noFill/>
            <a:prstDash val="solid"/>
          </a:ln>
        </p:spPr>
        <p:txBody>
          <a:bodyPr vert="horz" lIns="0" tIns="57150" rIns="0" bIns="0" anchor="t"/>
          <a:lstStyle/>
          <a:p>
            <a:pPr marL="0" marR="0" indent="0" algn="l">
              <a:lnSpc>
                <a:spcPts val="4000"/>
              </a:lnSpc>
              <a:spcAft>
                <a:spcPts val="7485"/>
              </a:spcAft>
            </a:pPr>
            <a:r>
              <a:rPr lang="en-US" sz="3950" spc="-30" dirty="0">
                <a:solidFill>
                  <a:srgbClr val="000000"/>
                </a:solidFill>
                <a:latin typeface="Calibri" panose="02020603050405020304" pitchFamily="2"/>
              </a:rPr>
              <a:t>Speaking</a:t>
            </a:r>
            <a:r>
              <a:rPr lang="en-US" sz="3900" spc="-30" dirty="0">
                <a:solidFill>
                  <a:srgbClr val="000000"/>
                </a:solidFill>
                <a:latin typeface="Calibri" panose="02020603050405020304" pitchFamily="2"/>
              </a:rPr>
              <a:t> Up </a:t>
            </a:r>
          </a:p>
        </p:txBody>
      </p:sp>
      <p:sp>
        <p:nvSpPr>
          <p:cNvPr id="188" name="Text Placeholder 187"/>
          <p:cNvSpPr>
            <a:spLocks noGrp="1"/>
          </p:cNvSpPr>
          <p:nvPr>
            <p:ph type="body" idx="10"/>
          </p:nvPr>
        </p:nvSpPr>
        <p:spPr>
          <a:xfrm>
            <a:off x="798830" y="3700145"/>
            <a:ext cx="2743200" cy="414655"/>
          </a:xfrm>
          <a:prstGeom prst="rect">
            <a:avLst/>
          </a:prstGeom>
          <a:noFill/>
          <a:ln w="0" cmpd="sng">
            <a:noFill/>
            <a:prstDash val="solid"/>
          </a:ln>
        </p:spPr>
        <p:txBody>
          <a:bodyPr vert="horz" lIns="0" tIns="41275" rIns="0" bIns="0" anchor="t"/>
          <a:lstStyle/>
          <a:p>
            <a:pPr marL="0" marR="0" indent="0" algn="l">
              <a:lnSpc>
                <a:spcPts val="2800"/>
              </a:lnSpc>
              <a:spcAft>
                <a:spcPts val="95"/>
              </a:spcAft>
            </a:pPr>
            <a:r>
              <a:rPr lang="en-US" sz="2800" spc="-90" dirty="0">
                <a:solidFill>
                  <a:schemeClr val="tx1"/>
                </a:solidFill>
                <a:latin typeface="Calibri" panose="02020603050405020304" pitchFamily="2"/>
              </a:rPr>
              <a:t>Let’s get started .... </a:t>
            </a:r>
          </a:p>
        </p:txBody>
      </p:sp>
      <p:sp>
        <p:nvSpPr>
          <p:cNvPr id="2" name="TextBox 1"/>
          <p:cNvSpPr txBox="1"/>
          <p:nvPr/>
        </p:nvSpPr>
        <p:spPr>
          <a:xfrm>
            <a:off x="753533" y="685799"/>
            <a:ext cx="10058400" cy="584775"/>
          </a:xfrm>
          <a:prstGeom prst="rect">
            <a:avLst/>
          </a:prstGeom>
          <a:noFill/>
        </p:spPr>
        <p:txBody>
          <a:bodyPr wrap="square" rtlCol="0">
            <a:spAutoFit/>
          </a:bodyPr>
          <a:lstStyle/>
          <a:p>
            <a:r>
              <a:rPr lang="en-US" sz="2400" dirty="0" smtClean="0"/>
              <a:t>Chapter</a:t>
            </a:r>
            <a:r>
              <a:rPr lang="en-US" sz="3200" dirty="0" smtClean="0"/>
              <a:t> </a:t>
            </a:r>
            <a:r>
              <a:rPr lang="en-US" sz="2400" dirty="0" smtClean="0"/>
              <a:t>3</a:t>
            </a:r>
          </a:p>
        </p:txBody>
      </p:sp>
      <p:pic>
        <p:nvPicPr>
          <p:cNvPr id="12290" name="Picture 2" descr="C:\Users\akirchberg\AppData\Local\Microsoft\Windows\Temporary Internet Files\Content.IE5\AU92TME0\5540462170_d5297d9ce8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270575"/>
            <a:ext cx="7010400" cy="39323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77200" y="5791200"/>
            <a:ext cx="441146" cy="369332"/>
          </a:xfrm>
          <a:prstGeom prst="rect">
            <a:avLst/>
          </a:prstGeom>
          <a:noFill/>
        </p:spPr>
        <p:txBody>
          <a:bodyPr wrap="none" rtlCol="0">
            <a:spAutoFit/>
          </a:bodyPr>
          <a:lstStyle/>
          <a:p>
            <a:r>
              <a:rPr lang="en-US" dirty="0" smtClean="0"/>
              <a:t>35</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192" name="Image.jpg"/>
          <p:cNvPicPr/>
          <p:nvPr/>
        </p:nvPicPr>
        <p:blipFill>
          <a:blip r:embed="rId2" cstate="print"/>
          <a:stretch>
            <a:fillRect/>
          </a:stretch>
        </p:blipFill>
        <p:spPr>
          <a:xfrm>
            <a:off x="6663055" y="1143000"/>
            <a:ext cx="4480560" cy="4511040"/>
          </a:xfrm>
          <a:prstGeom prst="rect">
            <a:avLst/>
          </a:prstGeom>
        </p:spPr>
      </p:pic>
      <p:sp>
        <p:nvSpPr>
          <p:cNvPr id="193" name="Text Placeholder 192"/>
          <p:cNvSpPr>
            <a:spLocks noGrp="1"/>
          </p:cNvSpPr>
          <p:nvPr>
            <p:ph type="body" idx="10"/>
          </p:nvPr>
        </p:nvSpPr>
        <p:spPr>
          <a:xfrm>
            <a:off x="737870" y="1143000"/>
            <a:ext cx="5054600" cy="4521200"/>
          </a:xfrm>
          <a:prstGeom prst="rect">
            <a:avLst/>
          </a:prstGeom>
          <a:noFill/>
          <a:ln w="0" cmpd="sng">
            <a:noFill/>
            <a:prstDash val="solid"/>
          </a:ln>
        </p:spPr>
        <p:txBody>
          <a:bodyPr vert="horz" lIns="0" tIns="558800" rIns="0" bIns="0" anchor="t"/>
          <a:lstStyle/>
          <a:p>
            <a:pPr marL="0" marR="0" indent="320040" algn="just">
              <a:lnSpc>
                <a:spcPts val="3000"/>
              </a:lnSpc>
              <a:spcAft>
                <a:spcPts val="0"/>
              </a:spcAft>
              <a:buFont typeface="Calibri"/>
              <a:buChar char="·"/>
            </a:pPr>
            <a:r>
              <a:rPr lang="en-US" sz="2800" spc="-10" dirty="0">
                <a:solidFill>
                  <a:srgbClr val="000000"/>
                </a:solidFill>
                <a:latin typeface="Calibri" panose="02020603050405020304" pitchFamily="2"/>
              </a:rPr>
              <a:t>You’ve probably seen this logo </a:t>
            </a:r>
          </a:p>
          <a:p>
            <a:pPr marL="320040" marR="0" indent="0" algn="just">
              <a:lnSpc>
                <a:spcPts val="2800"/>
              </a:lnSpc>
              <a:spcBef>
                <a:spcPts val="520"/>
              </a:spcBef>
              <a:spcAft>
                <a:spcPts val="0"/>
              </a:spcAft>
            </a:pPr>
            <a:r>
              <a:rPr lang="en-US" sz="2800" spc="-35" dirty="0">
                <a:solidFill>
                  <a:srgbClr val="000000"/>
                </a:solidFill>
                <a:latin typeface="Calibri" panose="02020603050405020304" pitchFamily="2"/>
              </a:rPr>
              <a:t>somewhere during the past year. </a:t>
            </a:r>
          </a:p>
          <a:p>
            <a:pPr marL="0" marR="0" indent="320040" algn="just">
              <a:lnSpc>
                <a:spcPts val="3000"/>
              </a:lnSpc>
              <a:spcBef>
                <a:spcPts val="5070"/>
              </a:spcBef>
              <a:spcAft>
                <a:spcPts val="0"/>
              </a:spcAft>
              <a:buFont typeface="Calibri"/>
              <a:buChar char="·"/>
            </a:pPr>
            <a:r>
              <a:rPr lang="en-US" sz="2800" spc="-30" dirty="0">
                <a:solidFill>
                  <a:srgbClr val="000000"/>
                </a:solidFill>
                <a:latin typeface="Calibri" panose="02020603050405020304" pitchFamily="2"/>
              </a:rPr>
              <a:t>In this section of the training you </a:t>
            </a:r>
          </a:p>
          <a:p>
            <a:pPr marL="320040" marR="0" indent="0" algn="just">
              <a:lnSpc>
                <a:spcPts val="2800"/>
              </a:lnSpc>
              <a:spcBef>
                <a:spcPts val="515"/>
              </a:spcBef>
              <a:spcAft>
                <a:spcPts val="0"/>
              </a:spcAft>
            </a:pPr>
            <a:r>
              <a:rPr lang="en-US" sz="2800" spc="-5" dirty="0">
                <a:solidFill>
                  <a:srgbClr val="000000"/>
                </a:solidFill>
                <a:latin typeface="Calibri" panose="02020603050405020304" pitchFamily="2"/>
              </a:rPr>
              <a:t>will learn why Speaking Up is </a:t>
            </a:r>
          </a:p>
          <a:p>
            <a:pPr marL="320040" marR="0" indent="0" algn="just">
              <a:lnSpc>
                <a:spcPts val="2800"/>
              </a:lnSpc>
              <a:spcBef>
                <a:spcPts val="515"/>
              </a:spcBef>
              <a:spcAft>
                <a:spcPts val="0"/>
              </a:spcAft>
            </a:pPr>
            <a:r>
              <a:rPr lang="en-US" sz="2800" spc="-15" dirty="0">
                <a:solidFill>
                  <a:srgbClr val="000000"/>
                </a:solidFill>
                <a:latin typeface="Calibri" panose="02020603050405020304" pitchFamily="2"/>
              </a:rPr>
              <a:t>important, how you can do it, </a:t>
            </a:r>
          </a:p>
          <a:p>
            <a:pPr marL="320040" marR="0" indent="0" algn="just">
              <a:lnSpc>
                <a:spcPts val="2800"/>
              </a:lnSpc>
              <a:spcBef>
                <a:spcPts val="515"/>
              </a:spcBef>
              <a:spcAft>
                <a:spcPts val="0"/>
              </a:spcAft>
            </a:pPr>
            <a:r>
              <a:rPr lang="en-US" sz="2800" spc="-10" dirty="0">
                <a:solidFill>
                  <a:srgbClr val="000000"/>
                </a:solidFill>
                <a:latin typeface="Calibri" panose="02020603050405020304" pitchFamily="2"/>
              </a:rPr>
              <a:t>and why “Compliance will be </a:t>
            </a:r>
          </a:p>
          <a:p>
            <a:pPr marL="320040" marR="0" indent="0" algn="just">
              <a:lnSpc>
                <a:spcPts val="2800"/>
              </a:lnSpc>
              <a:spcBef>
                <a:spcPts val="515"/>
              </a:spcBef>
              <a:spcAft>
                <a:spcPts val="3310"/>
              </a:spcAft>
            </a:pPr>
            <a:r>
              <a:rPr lang="en-US" sz="2800" spc="-20" dirty="0">
                <a:solidFill>
                  <a:srgbClr val="000000"/>
                </a:solidFill>
                <a:latin typeface="Calibri" panose="02020603050405020304" pitchFamily="2"/>
              </a:rPr>
              <a:t>there when you do.”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36</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96" name="Text Placeholder 195"/>
          <p:cNvSpPr>
            <a:spLocks noGrp="1"/>
          </p:cNvSpPr>
          <p:nvPr>
            <p:ph type="body" idx="10"/>
          </p:nvPr>
        </p:nvSpPr>
        <p:spPr>
          <a:xfrm>
            <a:off x="719455" y="508000"/>
            <a:ext cx="10756900" cy="1309370"/>
          </a:xfrm>
          <a:prstGeom prst="rect">
            <a:avLst/>
          </a:prstGeom>
          <a:noFill/>
          <a:ln w="0" cmpd="sng">
            <a:noFill/>
            <a:prstDash val="solid"/>
          </a:ln>
        </p:spPr>
        <p:txBody>
          <a:bodyPr vert="horz" lIns="0" tIns="58420" rIns="0" bIns="0" anchor="t"/>
          <a:lstStyle/>
          <a:p>
            <a:pPr marL="0" marR="0" indent="0" algn="r">
              <a:lnSpc>
                <a:spcPts val="4800"/>
              </a:lnSpc>
              <a:spcAft>
                <a:spcPts val="4965"/>
              </a:spcAft>
            </a:pPr>
            <a:r>
              <a:rPr lang="en-US" sz="4300" spc="-40" dirty="0">
                <a:solidFill>
                  <a:srgbClr val="000000"/>
                </a:solidFill>
                <a:latin typeface="Calibri" panose="02020603050405020304" pitchFamily="2"/>
              </a:rPr>
              <a:t>What is it all about? </a:t>
            </a:r>
          </a:p>
        </p:txBody>
      </p:sp>
      <p:sp>
        <p:nvSpPr>
          <p:cNvPr id="197" name="Text Placeholder 196"/>
          <p:cNvSpPr>
            <a:spLocks noGrp="1"/>
          </p:cNvSpPr>
          <p:nvPr>
            <p:ph type="body" idx="10"/>
          </p:nvPr>
        </p:nvSpPr>
        <p:spPr>
          <a:xfrm>
            <a:off x="228600" y="1447800"/>
            <a:ext cx="11430000" cy="4724400"/>
          </a:xfrm>
          <a:prstGeom prst="rect">
            <a:avLst/>
          </a:prstGeom>
          <a:noFill/>
          <a:ln w="0" cmpd="sng">
            <a:noFill/>
            <a:prstDash val="solid"/>
          </a:ln>
        </p:spPr>
        <p:txBody>
          <a:bodyPr vert="horz" lIns="0" tIns="255905" rIns="0" bIns="0" anchor="t"/>
          <a:lstStyle/>
          <a:p>
            <a:pPr marL="0" marR="0" indent="320040" algn="just">
              <a:lnSpc>
                <a:spcPts val="3000"/>
              </a:lnSpc>
              <a:spcAft>
                <a:spcPts val="0"/>
              </a:spcAft>
              <a:buFont typeface="Calibri"/>
              <a:buChar char="·"/>
            </a:pPr>
            <a:r>
              <a:rPr lang="en-US" sz="2800" spc="10" dirty="0" smtClean="0">
                <a:solidFill>
                  <a:schemeClr val="tx1"/>
                </a:solidFill>
                <a:latin typeface="Calibri" panose="02020603050405020304" pitchFamily="2"/>
              </a:rPr>
              <a:t>Like privacy... Speaking Up is partly about trust. </a:t>
            </a:r>
            <a:r>
              <a:rPr lang="en-US" sz="2800" spc="10" dirty="0">
                <a:solidFill>
                  <a:schemeClr val="tx1"/>
                </a:solidFill>
                <a:latin typeface="Calibri" panose="02020603050405020304" pitchFamily="2"/>
              </a:rPr>
              <a:t>I</a:t>
            </a:r>
            <a:r>
              <a:rPr lang="en-US" sz="2800" spc="10" dirty="0" smtClean="0">
                <a:solidFill>
                  <a:schemeClr val="tx1"/>
                </a:solidFill>
                <a:latin typeface="Calibri" panose="02020603050405020304" pitchFamily="2"/>
              </a:rPr>
              <a:t>t’s about the trust each of us has in our colleagues, our leaders and the organization itself.</a:t>
            </a:r>
          </a:p>
          <a:p>
            <a:pPr marL="0" marR="0" indent="320040" algn="just">
              <a:lnSpc>
                <a:spcPts val="3000"/>
              </a:lnSpc>
              <a:spcAft>
                <a:spcPts val="0"/>
              </a:spcAft>
              <a:buFont typeface="Calibri"/>
              <a:buChar char="·"/>
            </a:pPr>
            <a:endParaRPr lang="en-US" sz="2800" spc="10" dirty="0" smtClean="0">
              <a:solidFill>
                <a:schemeClr val="tx1"/>
              </a:solidFill>
              <a:latin typeface="Calibri" panose="02020603050405020304" pitchFamily="2"/>
            </a:endParaRPr>
          </a:p>
          <a:p>
            <a:pPr marL="0" marR="0" indent="320040" algn="just">
              <a:lnSpc>
                <a:spcPts val="3000"/>
              </a:lnSpc>
              <a:spcAft>
                <a:spcPts val="0"/>
              </a:spcAft>
              <a:buFont typeface="Calibri"/>
              <a:buChar char="·"/>
            </a:pPr>
            <a:r>
              <a:rPr lang="en-US" sz="2800" spc="10" dirty="0" smtClean="0">
                <a:solidFill>
                  <a:schemeClr val="tx1"/>
                </a:solidFill>
                <a:latin typeface="Calibri" panose="02020603050405020304" pitchFamily="2"/>
              </a:rPr>
              <a:t>What is in it for you?</a:t>
            </a:r>
          </a:p>
          <a:p>
            <a:pPr marR="0" algn="just">
              <a:lnSpc>
                <a:spcPts val="3000"/>
              </a:lnSpc>
              <a:spcAft>
                <a:spcPts val="0"/>
              </a:spcAft>
            </a:pPr>
            <a:r>
              <a:rPr lang="en-US" sz="2800" spc="10" dirty="0" smtClean="0">
                <a:solidFill>
                  <a:schemeClr val="tx1"/>
                </a:solidFill>
                <a:latin typeface="Calibri" panose="02020603050405020304" pitchFamily="2"/>
              </a:rPr>
              <a:t>Though we all want to do our best at work, </a:t>
            </a:r>
            <a:r>
              <a:rPr lang="en-US" sz="2800" spc="10" dirty="0">
                <a:solidFill>
                  <a:schemeClr val="tx1"/>
                </a:solidFill>
                <a:latin typeface="Calibri" panose="02020603050405020304" pitchFamily="2"/>
              </a:rPr>
              <a:t>s</a:t>
            </a:r>
            <a:r>
              <a:rPr lang="en-US" sz="2800" spc="10" dirty="0" smtClean="0">
                <a:solidFill>
                  <a:schemeClr val="tx1"/>
                </a:solidFill>
                <a:latin typeface="Calibri" panose="02020603050405020304" pitchFamily="2"/>
              </a:rPr>
              <a:t>ometimes, we make mistakes. By respectfully telling a colleague that he has made a mistake, you build trust and constructively address the problem.</a:t>
            </a:r>
          </a:p>
          <a:p>
            <a:pPr marR="0" algn="just">
              <a:lnSpc>
                <a:spcPts val="3000"/>
              </a:lnSpc>
              <a:spcAft>
                <a:spcPts val="0"/>
              </a:spcAft>
            </a:pPr>
            <a:endParaRPr lang="en-US" sz="2800" spc="10" dirty="0">
              <a:solidFill>
                <a:schemeClr val="tx1"/>
              </a:solidFill>
              <a:latin typeface="Calibri" panose="02020603050405020304" pitchFamily="2"/>
            </a:endParaRPr>
          </a:p>
          <a:p>
            <a:pPr marR="0" algn="ctr">
              <a:lnSpc>
                <a:spcPts val="3000"/>
              </a:lnSpc>
              <a:spcAft>
                <a:spcPts val="0"/>
              </a:spcAft>
            </a:pPr>
            <a:r>
              <a:rPr lang="en-US" sz="2800" spc="10" dirty="0" smtClean="0">
                <a:solidFill>
                  <a:schemeClr val="tx1"/>
                </a:solidFill>
                <a:latin typeface="Calibri" panose="02020603050405020304" pitchFamily="2"/>
              </a:rPr>
              <a:t>Speaking up is not easy, especially when you have seen something that may be illegal, unethical or otherwise improper. When we can trust each other enough to speak up, we ALL win! </a:t>
            </a:r>
          </a:p>
        </p:txBody>
      </p:sp>
      <p:sp>
        <p:nvSpPr>
          <p:cNvPr id="4" name="TextBox 3"/>
          <p:cNvSpPr txBox="1"/>
          <p:nvPr/>
        </p:nvSpPr>
        <p:spPr>
          <a:xfrm>
            <a:off x="8610600" y="5791200"/>
            <a:ext cx="441146" cy="369332"/>
          </a:xfrm>
          <a:prstGeom prst="rect">
            <a:avLst/>
          </a:prstGeom>
          <a:noFill/>
        </p:spPr>
        <p:txBody>
          <a:bodyPr wrap="none" rtlCol="0">
            <a:spAutoFit/>
          </a:bodyPr>
          <a:lstStyle/>
          <a:p>
            <a:r>
              <a:rPr lang="en-US" dirty="0" smtClean="0"/>
              <a:t>37</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0" name="Text Placeholder 199"/>
          <p:cNvSpPr>
            <a:spLocks noGrp="1"/>
          </p:cNvSpPr>
          <p:nvPr>
            <p:ph type="body" idx="10"/>
          </p:nvPr>
        </p:nvSpPr>
        <p:spPr>
          <a:xfrm>
            <a:off x="709930" y="508000"/>
            <a:ext cx="10363200" cy="1045845"/>
          </a:xfrm>
          <a:prstGeom prst="rect">
            <a:avLst/>
          </a:prstGeom>
          <a:noFill/>
          <a:ln w="0" cmpd="sng">
            <a:noFill/>
            <a:prstDash val="solid"/>
          </a:ln>
        </p:spPr>
        <p:txBody>
          <a:bodyPr vert="horz" lIns="0" tIns="58420" rIns="0" bIns="0" anchor="t"/>
          <a:lstStyle/>
          <a:p>
            <a:pPr marL="0" marR="0" indent="0" algn="l">
              <a:lnSpc>
                <a:spcPts val="4800"/>
              </a:lnSpc>
              <a:spcAft>
                <a:spcPts val="2875"/>
              </a:spcAft>
            </a:pPr>
            <a:r>
              <a:rPr lang="en-US" sz="4300" spc="-45" dirty="0">
                <a:solidFill>
                  <a:srgbClr val="000000"/>
                </a:solidFill>
                <a:latin typeface="Calibri" panose="02020603050405020304" pitchFamily="2"/>
              </a:rPr>
              <a:t>And ... </a:t>
            </a:r>
          </a:p>
        </p:txBody>
      </p:sp>
      <p:sp>
        <p:nvSpPr>
          <p:cNvPr id="201" name="Text Placeholder 200"/>
          <p:cNvSpPr>
            <a:spLocks noGrp="1"/>
          </p:cNvSpPr>
          <p:nvPr>
            <p:ph type="body" idx="10"/>
          </p:nvPr>
        </p:nvSpPr>
        <p:spPr>
          <a:xfrm>
            <a:off x="709930" y="1553845"/>
            <a:ext cx="10363200" cy="4288155"/>
          </a:xfrm>
          <a:prstGeom prst="rect">
            <a:avLst/>
          </a:prstGeom>
          <a:noFill/>
          <a:ln w="0" cmpd="sng">
            <a:noFill/>
            <a:prstDash val="solid"/>
          </a:ln>
        </p:spPr>
        <p:txBody>
          <a:bodyPr vert="horz" lIns="0" tIns="37465" rIns="0" bIns="0" anchor="t"/>
          <a:lstStyle/>
          <a:p>
            <a:pPr marL="137160" marR="0" indent="0" algn="l">
              <a:lnSpc>
                <a:spcPts val="2700"/>
              </a:lnSpc>
              <a:spcAft>
                <a:spcPts val="0"/>
              </a:spcAft>
            </a:pPr>
            <a:r>
              <a:rPr lang="en-US" sz="2600" spc="-10" dirty="0">
                <a:solidFill>
                  <a:srgbClr val="000000"/>
                </a:solidFill>
                <a:latin typeface="Calibri" panose="02020603050405020304" pitchFamily="2"/>
              </a:rPr>
              <a:t>Speaking Up is also about</a:t>
            </a:r>
            <a:r>
              <a:rPr lang="en-US" sz="2600" b="1" spc="-10" dirty="0">
                <a:solidFill>
                  <a:srgbClr val="92D050"/>
                </a:solidFill>
                <a:latin typeface="Calibri" panose="02020603050405020304" pitchFamily="2"/>
              </a:rPr>
              <a:t> </a:t>
            </a:r>
            <a:r>
              <a:rPr lang="en-US" sz="2600" b="1" spc="-10" dirty="0">
                <a:solidFill>
                  <a:schemeClr val="tx1"/>
                </a:solidFill>
                <a:latin typeface="Calibri" panose="02020603050405020304" pitchFamily="2"/>
              </a:rPr>
              <a:t>making Lahey better. </a:t>
            </a:r>
          </a:p>
          <a:p>
            <a:pPr marL="137160" marR="0" indent="0" algn="l">
              <a:lnSpc>
                <a:spcPts val="2700"/>
              </a:lnSpc>
              <a:spcBef>
                <a:spcPts val="4830"/>
              </a:spcBef>
              <a:spcAft>
                <a:spcPts val="0"/>
              </a:spcAft>
            </a:pPr>
            <a:r>
              <a:rPr lang="en-US" sz="2600" b="1" spc="0" dirty="0">
                <a:solidFill>
                  <a:schemeClr val="tx1"/>
                </a:solidFill>
                <a:latin typeface="Calibri" panose="02020603050405020304" pitchFamily="2"/>
              </a:rPr>
              <a:t>That’s why our Code says</a:t>
            </a:r>
            <a:r>
              <a:rPr lang="en-US" sz="2600" spc="0" dirty="0">
                <a:solidFill>
                  <a:srgbClr val="000000"/>
                </a:solidFill>
                <a:latin typeface="Calibri" panose="02020603050405020304" pitchFamily="2"/>
              </a:rPr>
              <a:t> “It is our duty to speak up – so that Lahey can </a:t>
            </a:r>
          </a:p>
          <a:p>
            <a:pPr marL="137160" marR="0" indent="0" algn="l">
              <a:lnSpc>
                <a:spcPts val="2700"/>
              </a:lnSpc>
              <a:spcBef>
                <a:spcPts val="460"/>
              </a:spcBef>
              <a:spcAft>
                <a:spcPts val="0"/>
              </a:spcAft>
            </a:pPr>
            <a:r>
              <a:rPr lang="en-US" sz="2600" spc="-10" dirty="0">
                <a:solidFill>
                  <a:srgbClr val="000000"/>
                </a:solidFill>
                <a:latin typeface="Calibri" panose="02020603050405020304" pitchFamily="2"/>
              </a:rPr>
              <a:t>address problems and keep them from happening again.” </a:t>
            </a:r>
          </a:p>
          <a:p>
            <a:pPr marL="0" marR="0" indent="0" algn="r">
              <a:lnSpc>
                <a:spcPts val="2200"/>
              </a:lnSpc>
              <a:spcBef>
                <a:spcPts val="2285"/>
              </a:spcBef>
              <a:spcAft>
                <a:spcPts val="0"/>
              </a:spcAft>
            </a:pPr>
            <a:r>
              <a:rPr lang="en-US" sz="2000" spc="-5" dirty="0">
                <a:solidFill>
                  <a:srgbClr val="0066FF"/>
                </a:solidFill>
                <a:latin typeface="Calibri" panose="02020603050405020304" pitchFamily="2"/>
              </a:rPr>
              <a:t>Go here to see the </a:t>
            </a:r>
            <a:r>
              <a:rPr lang="en-US" sz="2000" spc="-5" dirty="0" err="1" smtClean="0">
                <a:solidFill>
                  <a:srgbClr val="0066FF"/>
                </a:solidFill>
                <a:latin typeface="Calibri" panose="02020603050405020304" pitchFamily="2"/>
              </a:rPr>
              <a:t>Lahey</a:t>
            </a:r>
            <a:r>
              <a:rPr lang="en-US" sz="2000" spc="-5" dirty="0" smtClean="0">
                <a:solidFill>
                  <a:srgbClr val="0066FF"/>
                </a:solidFill>
                <a:latin typeface="Calibri" panose="02020603050405020304" pitchFamily="2"/>
              </a:rPr>
              <a:t> Health Code of Conduct: </a:t>
            </a:r>
            <a:endParaRPr lang="en-US" sz="2000" spc="-5" dirty="0">
              <a:solidFill>
                <a:srgbClr val="0066FF"/>
              </a:solidFill>
              <a:latin typeface="Calibri" panose="02020603050405020304" pitchFamily="2"/>
            </a:endParaRPr>
          </a:p>
          <a:p>
            <a:pPr marL="0" marR="0" indent="0" algn="r">
              <a:lnSpc>
                <a:spcPts val="2200"/>
              </a:lnSpc>
              <a:spcBef>
                <a:spcPts val="500"/>
              </a:spcBef>
              <a:spcAft>
                <a:spcPts val="0"/>
              </a:spcAft>
            </a:pPr>
            <a:r>
              <a:rPr lang="en-US" sz="2000" u="sng" spc="10" dirty="0">
                <a:solidFill>
                  <a:srgbClr val="0000FF"/>
                </a:solidFill>
                <a:latin typeface="Calibri" panose="02020603050405020304" pitchFamily="2"/>
              </a:rPr>
              <a:t>http://massshare/sites/corpcomp/Pages/Code-of-Conduct.aspx</a:t>
            </a:r>
            <a:r>
              <a:rPr lang="en-US" sz="100" spc="10" dirty="0">
                <a:solidFill>
                  <a:srgbClr val="0000FF"/>
                </a:solidFill>
                <a:latin typeface="Calibri" panose="02020603050405020304" pitchFamily="2"/>
              </a:rPr>
              <a:t> </a:t>
            </a:r>
          </a:p>
          <a:p>
            <a:pPr marL="137160" marR="0" indent="0" algn="l">
              <a:lnSpc>
                <a:spcPts val="2700"/>
              </a:lnSpc>
              <a:spcBef>
                <a:spcPts val="3765"/>
              </a:spcBef>
              <a:spcAft>
                <a:spcPts val="0"/>
              </a:spcAft>
            </a:pPr>
            <a:r>
              <a:rPr lang="en-US" sz="2600" b="1" spc="0" dirty="0">
                <a:solidFill>
                  <a:schemeClr val="tx1"/>
                </a:solidFill>
                <a:latin typeface="Calibri" panose="02020603050405020304" pitchFamily="2"/>
              </a:rPr>
              <a:t>It is also why we have a policy called</a:t>
            </a:r>
            <a:r>
              <a:rPr lang="en-US" sz="2600" spc="0" dirty="0">
                <a:solidFill>
                  <a:schemeClr val="tx1"/>
                </a:solidFill>
                <a:latin typeface="Calibri" panose="02020603050405020304" pitchFamily="2"/>
              </a:rPr>
              <a:t> </a:t>
            </a:r>
            <a:r>
              <a:rPr lang="en-US" sz="2600" spc="0" dirty="0">
                <a:solidFill>
                  <a:srgbClr val="000000"/>
                </a:solidFill>
                <a:latin typeface="Calibri" panose="02020603050405020304" pitchFamily="2"/>
              </a:rPr>
              <a:t>“Speaking Up About Dangerous, </a:t>
            </a:r>
          </a:p>
          <a:p>
            <a:pPr marL="137160" marR="0" indent="0" algn="l">
              <a:lnSpc>
                <a:spcPts val="2700"/>
              </a:lnSpc>
              <a:spcBef>
                <a:spcPts val="460"/>
              </a:spcBef>
              <a:spcAft>
                <a:spcPts val="0"/>
              </a:spcAft>
            </a:pPr>
            <a:r>
              <a:rPr lang="en-US" sz="2600" spc="-15" dirty="0">
                <a:solidFill>
                  <a:srgbClr val="000000"/>
                </a:solidFill>
                <a:latin typeface="Calibri" panose="02020603050405020304" pitchFamily="2"/>
              </a:rPr>
              <a:t>Illegal or Unethical Conduct”. </a:t>
            </a:r>
            <a:endParaRPr lang="en-US" sz="100" spc="10" dirty="0">
              <a:solidFill>
                <a:srgbClr val="0000FF"/>
              </a:solidFill>
              <a:latin typeface="Calibri" panose="02020603050405020304" pitchFamily="2"/>
            </a:endParaRP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38</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04" name="Text Placeholder 203"/>
          <p:cNvSpPr>
            <a:spLocks noGrp="1"/>
          </p:cNvSpPr>
          <p:nvPr>
            <p:ph type="body" idx="10"/>
          </p:nvPr>
        </p:nvSpPr>
        <p:spPr>
          <a:xfrm>
            <a:off x="1173480" y="2078990"/>
            <a:ext cx="4008120" cy="2950210"/>
          </a:xfrm>
          <a:prstGeom prst="rect">
            <a:avLst/>
          </a:prstGeom>
          <a:noFill/>
          <a:ln w="0" cmpd="sng">
            <a:noFill/>
            <a:prstDash val="solid"/>
          </a:ln>
        </p:spPr>
        <p:txBody>
          <a:bodyPr vert="horz" lIns="0" tIns="15240" rIns="0" bIns="0" anchor="t"/>
          <a:lstStyle/>
          <a:p>
            <a:pPr marL="0" marR="0" indent="0" algn="ctr">
              <a:lnSpc>
                <a:spcPts val="3500"/>
              </a:lnSpc>
              <a:spcAft>
                <a:spcPts val="0"/>
              </a:spcAft>
            </a:pPr>
            <a:r>
              <a:rPr lang="en-US" sz="3150" b="1" spc="0" dirty="0">
                <a:solidFill>
                  <a:schemeClr val="tx1"/>
                </a:solidFill>
                <a:latin typeface="Calibri" panose="02020603050405020304" pitchFamily="2"/>
              </a:rPr>
              <a:t>Every time one of us </a:t>
            </a:r>
          </a:p>
          <a:p>
            <a:pPr marL="0" marR="0" indent="0" algn="ctr">
              <a:lnSpc>
                <a:spcPts val="3500"/>
              </a:lnSpc>
              <a:spcBef>
                <a:spcPts val="0"/>
              </a:spcBef>
              <a:spcAft>
                <a:spcPts val="0"/>
              </a:spcAft>
            </a:pPr>
            <a:r>
              <a:rPr lang="en-US" sz="3150" b="1" u="sng" spc="-20" dirty="0">
                <a:solidFill>
                  <a:schemeClr val="tx1"/>
                </a:solidFill>
                <a:latin typeface="Calibri" panose="02020603050405020304" pitchFamily="2"/>
              </a:rPr>
              <a:t>doesn’t</a:t>
            </a:r>
            <a:r>
              <a:rPr lang="en-US" sz="3150" b="1" spc="-20" dirty="0">
                <a:solidFill>
                  <a:schemeClr val="tx1"/>
                </a:solidFill>
                <a:latin typeface="Calibri" panose="02020603050405020304" pitchFamily="2"/>
              </a:rPr>
              <a:t> speak up when </a:t>
            </a:r>
          </a:p>
          <a:p>
            <a:pPr marL="0" marR="0" indent="0" algn="ctr">
              <a:lnSpc>
                <a:spcPts val="3500"/>
              </a:lnSpc>
              <a:spcBef>
                <a:spcPts val="0"/>
              </a:spcBef>
              <a:spcAft>
                <a:spcPts val="0"/>
              </a:spcAft>
            </a:pPr>
            <a:r>
              <a:rPr lang="en-US" sz="3150" b="1" spc="0" dirty="0">
                <a:solidFill>
                  <a:schemeClr val="tx1"/>
                </a:solidFill>
                <a:latin typeface="Calibri" panose="02020603050405020304" pitchFamily="2"/>
              </a:rPr>
              <a:t>we see something that </a:t>
            </a:r>
          </a:p>
          <a:p>
            <a:pPr marL="0" marR="0" indent="0" algn="ctr">
              <a:lnSpc>
                <a:spcPts val="3500"/>
              </a:lnSpc>
              <a:spcBef>
                <a:spcPts val="0"/>
              </a:spcBef>
              <a:spcAft>
                <a:spcPts val="0"/>
              </a:spcAft>
            </a:pPr>
            <a:r>
              <a:rPr lang="en-US" sz="3150" b="1" spc="0" dirty="0">
                <a:solidFill>
                  <a:schemeClr val="tx1"/>
                </a:solidFill>
                <a:latin typeface="Calibri" panose="02020603050405020304" pitchFamily="2"/>
              </a:rPr>
              <a:t>looks dangerous, </a:t>
            </a:r>
          </a:p>
          <a:p>
            <a:pPr marL="0" marR="0" indent="0" algn="ctr">
              <a:lnSpc>
                <a:spcPts val="3400"/>
              </a:lnSpc>
              <a:spcBef>
                <a:spcPts val="5"/>
              </a:spcBef>
              <a:spcAft>
                <a:spcPts val="0"/>
              </a:spcAft>
            </a:pPr>
            <a:r>
              <a:rPr lang="en-US" sz="3150" b="1" spc="-10" dirty="0" smtClean="0">
                <a:solidFill>
                  <a:schemeClr val="tx1"/>
                </a:solidFill>
                <a:latin typeface="Calibri" panose="02020603050405020304" pitchFamily="2"/>
              </a:rPr>
              <a:t>unethical, illegal or otherwise improper... </a:t>
            </a:r>
            <a:endParaRPr lang="en-US" sz="3150" b="1" spc="-10" dirty="0">
              <a:solidFill>
                <a:schemeClr val="tx1"/>
              </a:solidFill>
              <a:latin typeface="Calibri" panose="02020603050405020304" pitchFamily="2"/>
            </a:endParaRPr>
          </a:p>
        </p:txBody>
      </p:sp>
      <p:sp>
        <p:nvSpPr>
          <p:cNvPr id="205" name="Text Placeholder 204"/>
          <p:cNvSpPr>
            <a:spLocks noGrp="1"/>
          </p:cNvSpPr>
          <p:nvPr>
            <p:ph type="body" idx="10"/>
          </p:nvPr>
        </p:nvSpPr>
        <p:spPr>
          <a:xfrm>
            <a:off x="5638800" y="1689100"/>
            <a:ext cx="5600700" cy="4318000"/>
          </a:xfrm>
          <a:prstGeom prst="rect">
            <a:avLst/>
          </a:prstGeom>
          <a:noFill/>
          <a:ln w="0" cmpd="sng">
            <a:noFill/>
            <a:prstDash val="solid"/>
          </a:ln>
        </p:spPr>
        <p:txBody>
          <a:bodyPr vert="horz" lIns="0" tIns="41910" rIns="0" bIns="0" anchor="t"/>
          <a:lstStyle/>
          <a:p>
            <a:pPr marL="0" marR="0" indent="365760" algn="just">
              <a:lnSpc>
                <a:spcPts val="3000"/>
              </a:lnSpc>
              <a:spcAft>
                <a:spcPts val="0"/>
              </a:spcAft>
              <a:buFont typeface="Calibri"/>
              <a:buChar char="·"/>
            </a:pPr>
            <a:r>
              <a:rPr lang="en-US" sz="2800" spc="-20" dirty="0">
                <a:solidFill>
                  <a:srgbClr val="000000"/>
                </a:solidFill>
                <a:latin typeface="Calibri" panose="02020603050405020304" pitchFamily="2"/>
              </a:rPr>
              <a:t>Patients or colleagues may be hurt! </a:t>
            </a:r>
          </a:p>
          <a:p>
            <a:pPr marL="0" marR="0" indent="365760" algn="just">
              <a:lnSpc>
                <a:spcPts val="3000"/>
              </a:lnSpc>
              <a:spcBef>
                <a:spcPts val="670"/>
              </a:spcBef>
              <a:spcAft>
                <a:spcPts val="0"/>
              </a:spcAft>
              <a:buFont typeface="Calibri"/>
              <a:buChar char="·"/>
            </a:pPr>
            <a:r>
              <a:rPr lang="en-US" sz="2800" spc="-25" dirty="0">
                <a:solidFill>
                  <a:srgbClr val="000000"/>
                </a:solidFill>
                <a:latin typeface="Calibri" panose="02020603050405020304" pitchFamily="2"/>
              </a:rPr>
              <a:t>Things don’t get fixed </a:t>
            </a:r>
          </a:p>
          <a:p>
            <a:pPr marL="0" marR="0" indent="365760" algn="just">
              <a:lnSpc>
                <a:spcPts val="3000"/>
              </a:lnSpc>
              <a:spcBef>
                <a:spcPts val="675"/>
              </a:spcBef>
              <a:spcAft>
                <a:spcPts val="0"/>
              </a:spcAft>
              <a:buFont typeface="Calibri"/>
              <a:buChar char="·"/>
            </a:pPr>
            <a:r>
              <a:rPr lang="en-US" sz="2800" spc="-20" dirty="0">
                <a:solidFill>
                  <a:srgbClr val="000000"/>
                </a:solidFill>
                <a:latin typeface="Calibri" panose="02020603050405020304" pitchFamily="2"/>
              </a:rPr>
              <a:t>We may act based on “bad” </a:t>
            </a:r>
          </a:p>
          <a:p>
            <a:pPr marL="365760" marR="0" indent="0" algn="just">
              <a:lnSpc>
                <a:spcPts val="3000"/>
              </a:lnSpc>
              <a:spcBef>
                <a:spcPts val="0"/>
              </a:spcBef>
              <a:spcAft>
                <a:spcPts val="0"/>
              </a:spcAft>
            </a:pPr>
            <a:r>
              <a:rPr lang="en-US" sz="2800" spc="-20" dirty="0">
                <a:solidFill>
                  <a:srgbClr val="000000"/>
                </a:solidFill>
                <a:latin typeface="Calibri" panose="02020603050405020304" pitchFamily="2"/>
              </a:rPr>
              <a:t>assumptions or information </a:t>
            </a:r>
          </a:p>
          <a:p>
            <a:pPr marL="0" marR="0" indent="365760" algn="just">
              <a:lnSpc>
                <a:spcPts val="3000"/>
              </a:lnSpc>
              <a:spcBef>
                <a:spcPts val="675"/>
              </a:spcBef>
              <a:spcAft>
                <a:spcPts val="0"/>
              </a:spcAft>
              <a:buFont typeface="Calibri"/>
              <a:buChar char="·"/>
            </a:pPr>
            <a:r>
              <a:rPr lang="en-US" sz="2800" spc="-35" dirty="0" err="1" smtClean="0">
                <a:solidFill>
                  <a:srgbClr val="000000"/>
                </a:solidFill>
                <a:latin typeface="Calibri" panose="02020603050405020304" pitchFamily="2"/>
              </a:rPr>
              <a:t>Lahey</a:t>
            </a:r>
            <a:r>
              <a:rPr lang="en-US" sz="2800" spc="-35" dirty="0" smtClean="0">
                <a:solidFill>
                  <a:srgbClr val="000000"/>
                </a:solidFill>
                <a:latin typeface="Calibri" panose="02020603050405020304" pitchFamily="2"/>
              </a:rPr>
              <a:t> </a:t>
            </a:r>
            <a:r>
              <a:rPr lang="en-US" sz="2800" spc="-35" dirty="0" smtClean="0">
                <a:solidFill>
                  <a:srgbClr val="000000"/>
                </a:solidFill>
                <a:latin typeface="Calibri" panose="02020603050405020304" pitchFamily="2"/>
              </a:rPr>
              <a:t> </a:t>
            </a:r>
            <a:r>
              <a:rPr lang="en-US" sz="2800" spc="-35" dirty="0">
                <a:solidFill>
                  <a:srgbClr val="000000"/>
                </a:solidFill>
                <a:latin typeface="Calibri" panose="02020603050405020304" pitchFamily="2"/>
              </a:rPr>
              <a:t>may be subject to penalties or </a:t>
            </a:r>
          </a:p>
          <a:p>
            <a:pPr marL="365760" marR="0" indent="0" algn="just">
              <a:lnSpc>
                <a:spcPts val="3000"/>
              </a:lnSpc>
              <a:spcBef>
                <a:spcPts val="0"/>
              </a:spcBef>
              <a:spcAft>
                <a:spcPts val="0"/>
              </a:spcAft>
            </a:pPr>
            <a:r>
              <a:rPr lang="en-US" sz="2800" spc="-70" dirty="0">
                <a:solidFill>
                  <a:srgbClr val="000000"/>
                </a:solidFill>
                <a:latin typeface="Calibri" panose="02020603050405020304" pitchFamily="2"/>
              </a:rPr>
              <a:t>fines </a:t>
            </a:r>
          </a:p>
          <a:p>
            <a:pPr marL="0" marR="0" indent="365760" algn="just">
              <a:lnSpc>
                <a:spcPts val="3000"/>
              </a:lnSpc>
              <a:spcBef>
                <a:spcPts val="675"/>
              </a:spcBef>
              <a:spcAft>
                <a:spcPts val="0"/>
              </a:spcAft>
              <a:buFont typeface="Calibri"/>
              <a:buChar char="·"/>
            </a:pPr>
            <a:r>
              <a:rPr lang="en-US" sz="2800" spc="-25" dirty="0">
                <a:solidFill>
                  <a:srgbClr val="000000"/>
                </a:solidFill>
                <a:latin typeface="Calibri" panose="02020603050405020304" pitchFamily="2"/>
              </a:rPr>
              <a:t>We are distracted from pursuing </a:t>
            </a:r>
          </a:p>
          <a:p>
            <a:pPr marL="365760" marR="0" indent="0" algn="just">
              <a:lnSpc>
                <a:spcPts val="3000"/>
              </a:lnSpc>
              <a:spcBef>
                <a:spcPts val="0"/>
              </a:spcBef>
              <a:spcAft>
                <a:spcPts val="0"/>
              </a:spcAft>
            </a:pPr>
            <a:r>
              <a:rPr lang="en-US" sz="2800" spc="-35" dirty="0">
                <a:solidFill>
                  <a:srgbClr val="000000"/>
                </a:solidFill>
                <a:latin typeface="Calibri" panose="02020603050405020304" pitchFamily="2"/>
              </a:rPr>
              <a:t>Lahey’s mission </a:t>
            </a:r>
          </a:p>
          <a:p>
            <a:pPr marL="0" marR="0" indent="365760" algn="just">
              <a:lnSpc>
                <a:spcPts val="3000"/>
              </a:lnSpc>
              <a:spcBef>
                <a:spcPts val="675"/>
              </a:spcBef>
              <a:spcAft>
                <a:spcPts val="0"/>
              </a:spcAft>
              <a:buFont typeface="Calibri"/>
              <a:buChar char="·"/>
            </a:pPr>
            <a:r>
              <a:rPr lang="en-US" sz="2800" spc="-20" dirty="0">
                <a:solidFill>
                  <a:srgbClr val="000000"/>
                </a:solidFill>
                <a:latin typeface="Calibri" panose="02020603050405020304" pitchFamily="2"/>
              </a:rPr>
              <a:t>Money, time and energy can be </a:t>
            </a:r>
          </a:p>
          <a:p>
            <a:pPr marL="365760" marR="0" indent="0" algn="just">
              <a:lnSpc>
                <a:spcPts val="3000"/>
              </a:lnSpc>
              <a:spcBef>
                <a:spcPts val="0"/>
              </a:spcBef>
              <a:spcAft>
                <a:spcPts val="0"/>
              </a:spcAft>
            </a:pPr>
            <a:r>
              <a:rPr lang="en-US" sz="2800" spc="-85" dirty="0">
                <a:solidFill>
                  <a:srgbClr val="000000"/>
                </a:solidFill>
                <a:latin typeface="Calibri" panose="02020603050405020304" pitchFamily="2"/>
              </a:rPr>
              <a:t>wasted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39</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7" name="Text Placeholder 16"/>
          <p:cNvSpPr>
            <a:spLocks noGrp="1"/>
          </p:cNvSpPr>
          <p:nvPr>
            <p:ph type="body" idx="10"/>
          </p:nvPr>
        </p:nvSpPr>
        <p:spPr>
          <a:xfrm>
            <a:off x="969010" y="2806700"/>
            <a:ext cx="9144000" cy="2237740"/>
          </a:xfrm>
          <a:prstGeom prst="rect">
            <a:avLst/>
          </a:prstGeom>
          <a:noFill/>
          <a:ln w="0" cmpd="sng">
            <a:noFill/>
            <a:prstDash val="solid"/>
          </a:ln>
        </p:spPr>
        <p:txBody>
          <a:bodyPr vert="horz" lIns="0" tIns="51435" rIns="0" bIns="0" anchor="t"/>
          <a:lstStyle/>
          <a:p>
            <a:pPr marL="0" marR="0" indent="0" algn="l">
              <a:lnSpc>
                <a:spcPts val="4100"/>
              </a:lnSpc>
              <a:spcAft>
                <a:spcPts val="0"/>
              </a:spcAft>
            </a:pPr>
            <a:r>
              <a:rPr lang="en-US" sz="3950" b="1" spc="-10" dirty="0" smtClean="0">
                <a:solidFill>
                  <a:srgbClr val="000000"/>
                </a:solidFill>
                <a:latin typeface="Calibri Light" panose="02020603050405020304" pitchFamily="2"/>
              </a:rPr>
              <a:t>Protecting </a:t>
            </a:r>
            <a:r>
              <a:rPr lang="en-US" sz="3950" b="1" spc="-10" dirty="0">
                <a:solidFill>
                  <a:srgbClr val="000000"/>
                </a:solidFill>
                <a:latin typeface="Calibri Light" panose="02020603050405020304" pitchFamily="2"/>
              </a:rPr>
              <a:t>the Privacy and Security of Patient </a:t>
            </a:r>
            <a:r>
              <a:rPr lang="en-US" sz="3950" b="1" spc="-45" dirty="0" smtClean="0">
                <a:solidFill>
                  <a:srgbClr val="000000"/>
                </a:solidFill>
                <a:latin typeface="Calibri Light" panose="02020603050405020304" pitchFamily="2"/>
              </a:rPr>
              <a:t>Information </a:t>
            </a:r>
            <a:endParaRPr lang="en-US" sz="3950" b="1" spc="-45" dirty="0">
              <a:solidFill>
                <a:srgbClr val="000000"/>
              </a:solidFill>
              <a:latin typeface="Calibri Light" panose="02020603050405020304" pitchFamily="2"/>
            </a:endParaRPr>
          </a:p>
        </p:txBody>
      </p:sp>
      <p:sp>
        <p:nvSpPr>
          <p:cNvPr id="18" name="Text Placeholder 17"/>
          <p:cNvSpPr>
            <a:spLocks noGrp="1"/>
          </p:cNvSpPr>
          <p:nvPr>
            <p:ph type="body" idx="10"/>
          </p:nvPr>
        </p:nvSpPr>
        <p:spPr>
          <a:xfrm>
            <a:off x="951230" y="5044440"/>
            <a:ext cx="2743200" cy="416560"/>
          </a:xfrm>
          <a:prstGeom prst="rect">
            <a:avLst/>
          </a:prstGeom>
          <a:noFill/>
          <a:ln w="0" cmpd="sng">
            <a:noFill/>
            <a:prstDash val="solid"/>
          </a:ln>
        </p:spPr>
        <p:txBody>
          <a:bodyPr vert="horz" lIns="0" tIns="41275" rIns="0" bIns="0" anchor="t"/>
          <a:lstStyle/>
          <a:p>
            <a:pPr marL="0" marR="0" indent="0" algn="l">
              <a:lnSpc>
                <a:spcPts val="2800"/>
              </a:lnSpc>
              <a:spcAft>
                <a:spcPts val="90"/>
              </a:spcAft>
            </a:pPr>
            <a:r>
              <a:rPr lang="en-US" sz="2800" spc="-90" dirty="0">
                <a:solidFill>
                  <a:schemeClr val="tx1"/>
                </a:solidFill>
                <a:latin typeface="Calibri" panose="02020603050405020304" pitchFamily="2"/>
              </a:rPr>
              <a:t>Let’s get started .... </a:t>
            </a:r>
          </a:p>
        </p:txBody>
      </p:sp>
      <p:sp>
        <p:nvSpPr>
          <p:cNvPr id="2" name="TextBox 1"/>
          <p:cNvSpPr txBox="1"/>
          <p:nvPr/>
        </p:nvSpPr>
        <p:spPr>
          <a:xfrm>
            <a:off x="914400" y="914400"/>
            <a:ext cx="8153400" cy="461665"/>
          </a:xfrm>
          <a:prstGeom prst="rect">
            <a:avLst/>
          </a:prstGeom>
          <a:noFill/>
        </p:spPr>
        <p:txBody>
          <a:bodyPr wrap="square" rtlCol="0">
            <a:spAutoFit/>
          </a:bodyPr>
          <a:lstStyle/>
          <a:p>
            <a:r>
              <a:rPr lang="en-US" sz="2400" dirty="0" smtClean="0"/>
              <a:t>CHAPTER 1</a:t>
            </a:r>
            <a:endParaRPr lang="en-US" sz="2400" dirty="0"/>
          </a:p>
        </p:txBody>
      </p:sp>
      <p:pic>
        <p:nvPicPr>
          <p:cNvPr id="1026" name="Picture 2" descr="C:\Users\akirchberg\AppData\Local\Microsoft\Windows\Temporary Internet Files\Content.IE5\9YMNSNLQ\safety-Hand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1" y="3429000"/>
            <a:ext cx="6021838" cy="31087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896600" y="6400800"/>
            <a:ext cx="312906" cy="369332"/>
          </a:xfrm>
          <a:prstGeom prst="rect">
            <a:avLst/>
          </a:prstGeom>
          <a:noFill/>
        </p:spPr>
        <p:txBody>
          <a:bodyPr wrap="none" rtlCol="0">
            <a:spAutoFit/>
          </a:bodyPr>
          <a:lstStyle/>
          <a:p>
            <a:r>
              <a:rPr lang="en-US" dirty="0" smtClean="0"/>
              <a:t>4</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371600" y="228600"/>
            <a:ext cx="10363200" cy="1045845"/>
          </a:xfrm>
        </p:spPr>
        <p:txBody>
          <a:bodyPr/>
          <a:lstStyle/>
          <a:p>
            <a:pPr algn="ctr"/>
            <a:r>
              <a:rPr lang="en-US" sz="2800" dirty="0" smtClean="0"/>
              <a:t>What are </a:t>
            </a:r>
            <a:r>
              <a:rPr lang="en-US" sz="2800" u="sng" dirty="0" smtClean="0"/>
              <a:t>some</a:t>
            </a:r>
            <a:r>
              <a:rPr lang="en-US" sz="2800" dirty="0" smtClean="0"/>
              <a:t> of the dangerous, unethical, illegal or otherwise improper concerns that should be reported?</a:t>
            </a:r>
            <a:endParaRPr lang="en-US" sz="2800" dirty="0"/>
          </a:p>
        </p:txBody>
      </p:sp>
      <p:sp>
        <p:nvSpPr>
          <p:cNvPr id="3" name="Text Placeholder 2"/>
          <p:cNvSpPr>
            <a:spLocks noGrp="1"/>
          </p:cNvSpPr>
          <p:nvPr>
            <p:ph type="body" idx="10"/>
          </p:nvPr>
        </p:nvSpPr>
        <p:spPr>
          <a:xfrm>
            <a:off x="685800" y="1371600"/>
            <a:ext cx="11125200" cy="5181600"/>
          </a:xfrm>
        </p:spPr>
        <p:txBody>
          <a:bodyPr/>
          <a:lstStyle/>
          <a:p>
            <a:pPr marL="285750" indent="-285750">
              <a:buFont typeface="Arial" panose="020B0604020202020204" pitchFamily="34" charset="0"/>
              <a:buChar char="•"/>
            </a:pPr>
            <a:r>
              <a:rPr lang="en-US" sz="2400" dirty="0" smtClean="0"/>
              <a:t>Anything that might cause physical or psychological harm</a:t>
            </a:r>
          </a:p>
          <a:p>
            <a:pPr marL="285750" indent="-285750">
              <a:buFont typeface="Arial" panose="020B0604020202020204" pitchFamily="34" charset="0"/>
              <a:buChar char="•"/>
            </a:pPr>
            <a:r>
              <a:rPr lang="en-US" sz="2400" dirty="0" smtClean="0"/>
              <a:t>Failure to provide necessary care - or providing medically unnecessary care</a:t>
            </a:r>
          </a:p>
          <a:p>
            <a:pPr marL="285750" indent="-285750">
              <a:buFont typeface="Arial" panose="020B0604020202020204" pitchFamily="34" charset="0"/>
              <a:buChar char="•"/>
            </a:pPr>
            <a:r>
              <a:rPr lang="en-US" sz="2400" dirty="0" smtClean="0"/>
              <a:t>Billing for care that is not provided or not documented</a:t>
            </a:r>
          </a:p>
          <a:p>
            <a:pPr marL="285750" indent="-285750">
              <a:buFont typeface="Arial" panose="020B0604020202020204" pitchFamily="34" charset="0"/>
              <a:buChar char="•"/>
            </a:pPr>
            <a:r>
              <a:rPr lang="en-US" sz="2400" dirty="0" smtClean="0"/>
              <a:t>Other improper documentation issues</a:t>
            </a:r>
          </a:p>
          <a:p>
            <a:pPr marL="285750" indent="-285750">
              <a:buFont typeface="Arial" panose="020B0604020202020204" pitchFamily="34" charset="0"/>
              <a:buChar char="•"/>
            </a:pPr>
            <a:r>
              <a:rPr lang="en-US" sz="2400" dirty="0" smtClean="0"/>
              <a:t>Stealing, wasting or personal use of </a:t>
            </a:r>
            <a:r>
              <a:rPr lang="en-US" sz="2400" dirty="0" err="1" smtClean="0"/>
              <a:t>Lahey</a:t>
            </a:r>
            <a:r>
              <a:rPr lang="en-US" sz="2400" dirty="0" smtClean="0"/>
              <a:t> resources</a:t>
            </a:r>
          </a:p>
          <a:p>
            <a:pPr marL="285750" indent="-285750">
              <a:buFont typeface="Arial" panose="020B0604020202020204" pitchFamily="34" charset="0"/>
              <a:buChar char="•"/>
            </a:pPr>
            <a:r>
              <a:rPr lang="en-US" sz="2400" dirty="0" smtClean="0"/>
              <a:t>Failure to follow </a:t>
            </a:r>
            <a:r>
              <a:rPr lang="en-US" sz="2400" dirty="0" err="1" smtClean="0"/>
              <a:t>Lahey</a:t>
            </a:r>
            <a:r>
              <a:rPr lang="en-US" sz="2400" dirty="0" smtClean="0"/>
              <a:t> policies or procedures or The Code of Conduct</a:t>
            </a:r>
          </a:p>
          <a:p>
            <a:pPr marL="285750" indent="-285750">
              <a:buFont typeface="Arial" panose="020B0604020202020204" pitchFamily="34" charset="0"/>
              <a:buChar char="•"/>
            </a:pPr>
            <a:r>
              <a:rPr lang="en-US" sz="2400" dirty="0" smtClean="0"/>
              <a:t>Retaliation against someone who has raised a concern in good faith</a:t>
            </a:r>
          </a:p>
          <a:p>
            <a:pPr marL="285750" indent="-285750">
              <a:buFont typeface="Arial" panose="020B0604020202020204" pitchFamily="34" charset="0"/>
              <a:buChar char="•"/>
            </a:pPr>
            <a:r>
              <a:rPr lang="en-US" sz="2400" dirty="0" smtClean="0"/>
              <a:t>Discrimination or harassment</a:t>
            </a:r>
          </a:p>
          <a:p>
            <a:pPr marL="285750" indent="-285750">
              <a:buFont typeface="Arial" panose="020B0604020202020204" pitchFamily="34" charset="0"/>
              <a:buChar char="•"/>
            </a:pPr>
            <a:r>
              <a:rPr lang="en-US" sz="2400" dirty="0" smtClean="0"/>
              <a:t>Anything that does not “feel right”</a:t>
            </a:r>
            <a:endParaRPr lang="en-US" dirty="0" smtClean="0"/>
          </a:p>
          <a:p>
            <a:endParaRPr lang="en-US" dirty="0"/>
          </a:p>
          <a:p>
            <a:pPr marL="285750" indent="-285750" algn="ctr">
              <a:buFont typeface="Arial" panose="020B0604020202020204" pitchFamily="34" charset="0"/>
              <a:buChar char="•"/>
            </a:pPr>
            <a:r>
              <a:rPr lang="en-US" sz="2000" dirty="0" smtClean="0"/>
              <a:t>If you think you saw something, say something! </a:t>
            </a:r>
          </a:p>
          <a:p>
            <a:pPr marL="285750" lvl="1" indent="-285750" algn="ctr">
              <a:buFont typeface="Arial" panose="020B0604020202020204" pitchFamily="34" charset="0"/>
              <a:buChar char="•"/>
            </a:pPr>
            <a:r>
              <a:rPr lang="en-US" sz="2000" dirty="0" smtClean="0"/>
              <a:t>Speak up! Compliance will be there when you do!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40</a:t>
            </a:r>
            <a:endParaRPr lang="en-US" dirty="0"/>
          </a:p>
        </p:txBody>
      </p:sp>
    </p:spTree>
    <p:extLst>
      <p:ext uri="{BB962C8B-B14F-4D97-AF65-F5344CB8AC3E}">
        <p14:creationId xmlns:p14="http://schemas.microsoft.com/office/powerpoint/2010/main" val="19096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10" name="Image.jpg"/>
          <p:cNvPicPr/>
          <p:nvPr/>
        </p:nvPicPr>
        <p:blipFill>
          <a:blip r:embed="rId2" cstate="print"/>
          <a:stretch>
            <a:fillRect/>
          </a:stretch>
        </p:blipFill>
        <p:spPr>
          <a:xfrm>
            <a:off x="1042670" y="3477895"/>
            <a:ext cx="4443730" cy="3380105"/>
          </a:xfrm>
          <a:prstGeom prst="rect">
            <a:avLst/>
          </a:prstGeom>
        </p:spPr>
      </p:pic>
      <p:sp>
        <p:nvSpPr>
          <p:cNvPr id="208" name="Text Placeholder 207"/>
          <p:cNvSpPr>
            <a:spLocks noGrp="1"/>
          </p:cNvSpPr>
          <p:nvPr>
            <p:ph type="body" idx="10"/>
          </p:nvPr>
        </p:nvSpPr>
        <p:spPr>
          <a:xfrm>
            <a:off x="1042670" y="2527300"/>
            <a:ext cx="8215630" cy="950595"/>
          </a:xfrm>
          <a:prstGeom prst="rect">
            <a:avLst/>
          </a:prstGeom>
          <a:noFill/>
          <a:ln w="0" cmpd="sng">
            <a:noFill/>
            <a:prstDash val="solid"/>
          </a:ln>
        </p:spPr>
        <p:txBody>
          <a:bodyPr vert="horz" lIns="0" tIns="60325" rIns="0" bIns="0" anchor="t"/>
          <a:lstStyle/>
          <a:p>
            <a:pPr marL="0" marR="0" indent="0" algn="ctr">
              <a:lnSpc>
                <a:spcPts val="4500"/>
              </a:lnSpc>
              <a:spcAft>
                <a:spcPts val="2520"/>
              </a:spcAft>
            </a:pPr>
            <a:r>
              <a:rPr lang="en-US" sz="4300" spc="20" dirty="0">
                <a:solidFill>
                  <a:schemeClr val="tx1"/>
                </a:solidFill>
                <a:latin typeface="Calibri" panose="02020603050405020304" pitchFamily="2"/>
              </a:rPr>
              <a:t>Yes, Speaking Up isn’t easy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41</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15" name="Image.jpg"/>
          <p:cNvPicPr/>
          <p:nvPr/>
        </p:nvPicPr>
        <p:blipFill>
          <a:blip r:embed="rId2" cstate="print"/>
          <a:stretch>
            <a:fillRect/>
          </a:stretch>
        </p:blipFill>
        <p:spPr>
          <a:xfrm>
            <a:off x="1822450" y="2286000"/>
            <a:ext cx="5300980" cy="3825240"/>
          </a:xfrm>
          <a:prstGeom prst="rect">
            <a:avLst/>
          </a:prstGeom>
        </p:spPr>
      </p:pic>
      <p:pic>
        <p:nvPicPr>
          <p:cNvPr id="220" name="Image.jpg"/>
          <p:cNvPicPr/>
          <p:nvPr/>
        </p:nvPicPr>
        <p:blipFill>
          <a:blip r:embed="rId3" cstate="print"/>
          <a:stretch>
            <a:fillRect/>
          </a:stretch>
        </p:blipFill>
        <p:spPr>
          <a:xfrm>
            <a:off x="7623175" y="1706880"/>
            <a:ext cx="3947160" cy="3724910"/>
          </a:xfrm>
          <a:prstGeom prst="rect">
            <a:avLst/>
          </a:prstGeom>
        </p:spPr>
      </p:pic>
      <p:sp>
        <p:nvSpPr>
          <p:cNvPr id="213" name="Text Placeholder 212"/>
          <p:cNvSpPr>
            <a:spLocks noGrp="1"/>
          </p:cNvSpPr>
          <p:nvPr>
            <p:ph type="body" idx="10"/>
          </p:nvPr>
        </p:nvSpPr>
        <p:spPr>
          <a:xfrm>
            <a:off x="1490345" y="508000"/>
            <a:ext cx="9245600" cy="1198880"/>
          </a:xfrm>
          <a:prstGeom prst="rect">
            <a:avLst/>
          </a:prstGeom>
          <a:noFill/>
          <a:ln w="0" cmpd="sng">
            <a:noFill/>
            <a:prstDash val="solid"/>
          </a:ln>
        </p:spPr>
        <p:txBody>
          <a:bodyPr vert="horz" lIns="0" tIns="58420" rIns="0" bIns="0" anchor="t"/>
          <a:lstStyle/>
          <a:p>
            <a:pPr marL="0" marR="0" indent="0" algn="l">
              <a:lnSpc>
                <a:spcPts val="4500"/>
              </a:lnSpc>
              <a:spcAft>
                <a:spcPts val="4460"/>
              </a:spcAft>
            </a:pPr>
            <a:r>
              <a:rPr lang="en-US" sz="4300" spc="0" dirty="0">
                <a:solidFill>
                  <a:srgbClr val="000000"/>
                </a:solidFill>
                <a:latin typeface="Calibri" panose="02020603050405020304" pitchFamily="2"/>
              </a:rPr>
              <a:t>Reasons People Give for Not Speaking up </a:t>
            </a:r>
          </a:p>
        </p:txBody>
      </p:sp>
      <p:sp>
        <p:nvSpPr>
          <p:cNvPr id="216" name="Text Placeholder 215"/>
          <p:cNvSpPr>
            <a:spLocks noGrp="1"/>
          </p:cNvSpPr>
          <p:nvPr>
            <p:ph type="body" idx="10"/>
          </p:nvPr>
        </p:nvSpPr>
        <p:spPr>
          <a:xfrm>
            <a:off x="2258695" y="4491355"/>
            <a:ext cx="682625" cy="568325"/>
          </a:xfrm>
          <a:prstGeom prst="rect">
            <a:avLst/>
          </a:prstGeom>
          <a:noFill/>
          <a:ln w="0" cmpd="sng">
            <a:noFill/>
            <a:prstDash val="solid"/>
          </a:ln>
        </p:spPr>
        <p:txBody>
          <a:bodyPr vert="horz" lIns="0" tIns="7620" rIns="0" bIns="0" anchor="t"/>
          <a:lstStyle/>
          <a:p>
            <a:pPr marL="137160" marR="0" indent="0" algn="l">
              <a:lnSpc>
                <a:spcPts val="2200"/>
              </a:lnSpc>
              <a:spcAft>
                <a:spcPts val="0"/>
              </a:spcAft>
            </a:pPr>
            <a:r>
              <a:rPr lang="en-US" sz="2000" spc="-55" dirty="0">
                <a:solidFill>
                  <a:srgbClr val="000000"/>
                </a:solidFill>
                <a:latin typeface="Calibri" panose="02020603050405020304" pitchFamily="2"/>
              </a:rPr>
              <a:t>“I’m </a:t>
            </a:r>
          </a:p>
          <a:p>
            <a:pPr marL="0" marR="0" indent="0" algn="l">
              <a:lnSpc>
                <a:spcPts val="2200"/>
              </a:lnSpc>
              <a:spcBef>
                <a:spcPts val="5"/>
              </a:spcBef>
              <a:spcAft>
                <a:spcPts val="0"/>
              </a:spcAft>
            </a:pPr>
            <a:r>
              <a:rPr lang="en-US" sz="2000" spc="-100" dirty="0">
                <a:solidFill>
                  <a:srgbClr val="000000"/>
                </a:solidFill>
                <a:latin typeface="Calibri" panose="02020603050405020304" pitchFamily="2"/>
              </a:rPr>
              <a:t>afraid” </a:t>
            </a:r>
          </a:p>
        </p:txBody>
      </p:sp>
      <p:sp>
        <p:nvSpPr>
          <p:cNvPr id="217" name="Text Placeholder 216"/>
          <p:cNvSpPr>
            <a:spLocks noGrp="1"/>
          </p:cNvSpPr>
          <p:nvPr>
            <p:ph type="body" idx="10"/>
          </p:nvPr>
        </p:nvSpPr>
        <p:spPr>
          <a:xfrm>
            <a:off x="2639695" y="2538095"/>
            <a:ext cx="2508250" cy="851535"/>
          </a:xfrm>
          <a:prstGeom prst="rect">
            <a:avLst/>
          </a:prstGeom>
          <a:noFill/>
          <a:ln w="0" cmpd="sng">
            <a:noFill/>
            <a:prstDash val="solid"/>
          </a:ln>
        </p:spPr>
        <p:txBody>
          <a:bodyPr vert="horz" lIns="0" tIns="7620" rIns="0" bIns="0" anchor="t"/>
          <a:lstStyle/>
          <a:p>
            <a:pPr marL="0" marR="0" indent="0" algn="ctr">
              <a:lnSpc>
                <a:spcPts val="2200"/>
              </a:lnSpc>
              <a:spcAft>
                <a:spcPts val="0"/>
              </a:spcAft>
            </a:pPr>
            <a:r>
              <a:rPr lang="en-US" sz="2000" spc="-40" dirty="0">
                <a:solidFill>
                  <a:srgbClr val="000000"/>
                </a:solidFill>
                <a:latin typeface="Calibri" panose="02020603050405020304" pitchFamily="2"/>
              </a:rPr>
              <a:t>“</a:t>
            </a:r>
            <a:r>
              <a:rPr lang="en-US" sz="2000" spc="-40" dirty="0" smtClean="0">
                <a:solidFill>
                  <a:srgbClr val="000000"/>
                </a:solidFill>
                <a:latin typeface="Calibri" panose="02020603050405020304" pitchFamily="2"/>
              </a:rPr>
              <a:t>Nothing has </a:t>
            </a:r>
            <a:r>
              <a:rPr lang="en-US" sz="2000" spc="-40" dirty="0">
                <a:solidFill>
                  <a:srgbClr val="000000"/>
                </a:solidFill>
                <a:latin typeface="Calibri" panose="02020603050405020304" pitchFamily="2"/>
              </a:rPr>
              <a:t>ever changed </a:t>
            </a:r>
            <a:r>
              <a:rPr lang="en-US" sz="2000" spc="-10" dirty="0" smtClean="0">
                <a:solidFill>
                  <a:srgbClr val="000000"/>
                </a:solidFill>
                <a:latin typeface="Calibri" panose="02020603050405020304" pitchFamily="2"/>
              </a:rPr>
              <a:t>when </a:t>
            </a:r>
            <a:r>
              <a:rPr lang="en-US" sz="2000" spc="-10" dirty="0">
                <a:solidFill>
                  <a:srgbClr val="000000"/>
                </a:solidFill>
                <a:latin typeface="Calibri" panose="02020603050405020304" pitchFamily="2"/>
              </a:rPr>
              <a:t>I </a:t>
            </a:r>
          </a:p>
          <a:p>
            <a:pPr marL="137160" marR="0" indent="0" algn="ctr">
              <a:lnSpc>
                <a:spcPts val="2200"/>
              </a:lnSpc>
              <a:spcBef>
                <a:spcPts val="5"/>
              </a:spcBef>
              <a:spcAft>
                <a:spcPts val="0"/>
              </a:spcAft>
            </a:pPr>
            <a:r>
              <a:rPr lang="en-US" sz="2000" spc="-5" dirty="0">
                <a:solidFill>
                  <a:srgbClr val="000000"/>
                </a:solidFill>
                <a:latin typeface="Calibri" panose="02020603050405020304" pitchFamily="2"/>
              </a:rPr>
              <a:t>spoke up in the past” </a:t>
            </a:r>
          </a:p>
        </p:txBody>
      </p:sp>
      <p:sp>
        <p:nvSpPr>
          <p:cNvPr id="218" name="Text Placeholder 217"/>
          <p:cNvSpPr>
            <a:spLocks noGrp="1"/>
          </p:cNvSpPr>
          <p:nvPr>
            <p:ph type="body" idx="10"/>
          </p:nvPr>
        </p:nvSpPr>
        <p:spPr>
          <a:xfrm>
            <a:off x="5623560" y="4217035"/>
            <a:ext cx="1014730" cy="845820"/>
          </a:xfrm>
          <a:prstGeom prst="rect">
            <a:avLst/>
          </a:prstGeom>
          <a:noFill/>
          <a:ln w="0" cmpd="sng">
            <a:noFill/>
            <a:prstDash val="solid"/>
          </a:ln>
        </p:spPr>
        <p:txBody>
          <a:bodyPr vert="horz" lIns="0" tIns="7620" rIns="0" bIns="0" anchor="t"/>
          <a:lstStyle/>
          <a:p>
            <a:pPr marL="0" marR="0" indent="0" algn="ctr">
              <a:lnSpc>
                <a:spcPts val="2200"/>
              </a:lnSpc>
              <a:spcAft>
                <a:spcPts val="0"/>
              </a:spcAft>
            </a:pPr>
            <a:r>
              <a:rPr lang="en-US" sz="2000" spc="-20" dirty="0">
                <a:solidFill>
                  <a:srgbClr val="000000"/>
                </a:solidFill>
                <a:latin typeface="Calibri" panose="02020603050405020304" pitchFamily="2"/>
              </a:rPr>
              <a:t>“No one </a:t>
            </a:r>
          </a:p>
          <a:p>
            <a:pPr marL="0" marR="0" indent="0" algn="ctr">
              <a:lnSpc>
                <a:spcPts val="2200"/>
              </a:lnSpc>
              <a:spcBef>
                <a:spcPts val="5"/>
              </a:spcBef>
              <a:spcAft>
                <a:spcPts val="0"/>
              </a:spcAft>
            </a:pPr>
            <a:r>
              <a:rPr lang="en-US" sz="2000" spc="-20" dirty="0">
                <a:solidFill>
                  <a:srgbClr val="000000"/>
                </a:solidFill>
                <a:latin typeface="Calibri" panose="02020603050405020304" pitchFamily="2"/>
              </a:rPr>
              <a:t>ever said </a:t>
            </a:r>
          </a:p>
          <a:p>
            <a:pPr marL="0" marR="0" indent="0" algn="ctr">
              <a:lnSpc>
                <a:spcPts val="2100"/>
              </a:lnSpc>
              <a:spcBef>
                <a:spcPts val="0"/>
              </a:spcBef>
              <a:spcAft>
                <a:spcPts val="0"/>
              </a:spcAft>
            </a:pPr>
            <a:r>
              <a:rPr lang="en-US" sz="2000" spc="-65" dirty="0">
                <a:solidFill>
                  <a:srgbClr val="000000"/>
                </a:solidFill>
                <a:latin typeface="Calibri" panose="02020603050405020304" pitchFamily="2"/>
              </a:rPr>
              <a:t>life is fair” </a:t>
            </a:r>
          </a:p>
        </p:txBody>
      </p:sp>
      <p:sp>
        <p:nvSpPr>
          <p:cNvPr id="221" name="Text Placeholder 220"/>
          <p:cNvSpPr>
            <a:spLocks noGrp="1"/>
          </p:cNvSpPr>
          <p:nvPr>
            <p:ph type="body" idx="10"/>
          </p:nvPr>
        </p:nvSpPr>
        <p:spPr>
          <a:xfrm>
            <a:off x="8305800" y="3256915"/>
            <a:ext cx="2597150" cy="568325"/>
          </a:xfrm>
          <a:prstGeom prst="rect">
            <a:avLst/>
          </a:prstGeom>
          <a:noFill/>
          <a:ln w="0" cmpd="sng">
            <a:noFill/>
            <a:prstDash val="solid"/>
          </a:ln>
        </p:spPr>
        <p:txBody>
          <a:bodyPr vert="horz" lIns="0" tIns="7620" rIns="0" bIns="0" anchor="t"/>
          <a:lstStyle/>
          <a:p>
            <a:pPr marL="0" marR="0" indent="0" algn="l">
              <a:lnSpc>
                <a:spcPts val="2200"/>
              </a:lnSpc>
              <a:spcAft>
                <a:spcPts val="0"/>
              </a:spcAft>
            </a:pPr>
            <a:r>
              <a:rPr lang="en-US" sz="2000" spc="-35" dirty="0">
                <a:solidFill>
                  <a:srgbClr val="000000"/>
                </a:solidFill>
                <a:latin typeface="Calibri" panose="02020603050405020304" pitchFamily="2"/>
              </a:rPr>
              <a:t>“I’m not sticking MY neck </a:t>
            </a:r>
          </a:p>
          <a:p>
            <a:pPr marL="1051560" marR="0" indent="0" algn="l">
              <a:lnSpc>
                <a:spcPts val="2200"/>
              </a:lnSpc>
              <a:spcBef>
                <a:spcPts val="5"/>
              </a:spcBef>
              <a:spcAft>
                <a:spcPts val="0"/>
              </a:spcAft>
            </a:pPr>
            <a:r>
              <a:rPr lang="en-US" sz="2000" spc="-20" dirty="0">
                <a:solidFill>
                  <a:srgbClr val="000000"/>
                </a:solidFill>
                <a:latin typeface="Calibri" panose="02020603050405020304" pitchFamily="2"/>
              </a:rPr>
              <a:t>out” </a:t>
            </a:r>
          </a:p>
        </p:txBody>
      </p:sp>
      <p:sp>
        <p:nvSpPr>
          <p:cNvPr id="9" name="TextBox 8"/>
          <p:cNvSpPr txBox="1"/>
          <p:nvPr/>
        </p:nvSpPr>
        <p:spPr>
          <a:xfrm>
            <a:off x="8077200" y="5791200"/>
            <a:ext cx="441146" cy="369332"/>
          </a:xfrm>
          <a:prstGeom prst="rect">
            <a:avLst/>
          </a:prstGeom>
          <a:noFill/>
        </p:spPr>
        <p:txBody>
          <a:bodyPr wrap="none" rtlCol="0">
            <a:spAutoFit/>
          </a:bodyPr>
          <a:lstStyle/>
          <a:p>
            <a:r>
              <a:rPr lang="en-US" dirty="0" smtClean="0"/>
              <a:t>42</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25" name="Image.jpg"/>
          <p:cNvPicPr/>
          <p:nvPr/>
        </p:nvPicPr>
        <p:blipFill>
          <a:blip r:embed="rId2" cstate="print"/>
          <a:stretch>
            <a:fillRect/>
          </a:stretch>
        </p:blipFill>
        <p:spPr>
          <a:xfrm>
            <a:off x="3048000" y="1065530"/>
            <a:ext cx="6355080" cy="4529455"/>
          </a:xfrm>
          <a:prstGeom prst="rect">
            <a:avLst/>
          </a:prstGeom>
        </p:spPr>
      </p:pic>
      <p:sp>
        <p:nvSpPr>
          <p:cNvPr id="226" name="Text Placeholder 225"/>
          <p:cNvSpPr>
            <a:spLocks noGrp="1"/>
          </p:cNvSpPr>
          <p:nvPr>
            <p:ph type="body" idx="10"/>
          </p:nvPr>
        </p:nvSpPr>
        <p:spPr>
          <a:xfrm>
            <a:off x="6748145" y="2992755"/>
            <a:ext cx="1877695" cy="906145"/>
          </a:xfrm>
          <a:prstGeom prst="rect">
            <a:avLst/>
          </a:prstGeom>
          <a:noFill/>
          <a:ln w="0" cmpd="sng">
            <a:noFill/>
            <a:prstDash val="solid"/>
          </a:ln>
        </p:spPr>
        <p:txBody>
          <a:bodyPr vert="horz" lIns="0" tIns="40640" rIns="0" bIns="0" anchor="t"/>
          <a:lstStyle/>
          <a:p>
            <a:pPr marL="0" marR="0" indent="0" algn="l">
              <a:lnSpc>
                <a:spcPts val="3400"/>
              </a:lnSpc>
              <a:spcAft>
                <a:spcPts val="0"/>
              </a:spcAft>
            </a:pPr>
            <a:r>
              <a:rPr lang="en-US" sz="3050" spc="-40" dirty="0">
                <a:solidFill>
                  <a:schemeClr val="bg1">
                    <a:lumMod val="65000"/>
                  </a:schemeClr>
                </a:solidFill>
                <a:latin typeface="Calibri" panose="02020603050405020304" pitchFamily="2"/>
              </a:rPr>
              <a:t>Silence isn’t </a:t>
            </a:r>
          </a:p>
          <a:p>
            <a:pPr marL="228600" marR="0" indent="0" algn="l">
              <a:lnSpc>
                <a:spcPts val="3400"/>
              </a:lnSpc>
              <a:spcBef>
                <a:spcPts val="5"/>
              </a:spcBef>
              <a:spcAft>
                <a:spcPts val="0"/>
              </a:spcAft>
            </a:pPr>
            <a:r>
              <a:rPr lang="en-US" sz="3050" spc="-15" dirty="0">
                <a:solidFill>
                  <a:schemeClr val="bg1">
                    <a:lumMod val="65000"/>
                  </a:schemeClr>
                </a:solidFill>
                <a:latin typeface="Calibri" panose="02020603050405020304" pitchFamily="2"/>
              </a:rPr>
              <a:t>harmless </a:t>
            </a:r>
          </a:p>
        </p:txBody>
      </p:sp>
      <p:sp>
        <p:nvSpPr>
          <p:cNvPr id="227" name="Text Placeholder 226"/>
          <p:cNvSpPr>
            <a:spLocks noGrp="1"/>
          </p:cNvSpPr>
          <p:nvPr>
            <p:ph type="body" idx="10"/>
          </p:nvPr>
        </p:nvSpPr>
        <p:spPr>
          <a:xfrm>
            <a:off x="3374390" y="2663825"/>
            <a:ext cx="2103120" cy="1338580"/>
          </a:xfrm>
          <a:prstGeom prst="rect">
            <a:avLst/>
          </a:prstGeom>
          <a:noFill/>
          <a:ln w="0" cmpd="sng">
            <a:noFill/>
            <a:prstDash val="solid"/>
          </a:ln>
        </p:spPr>
        <p:txBody>
          <a:bodyPr vert="horz" lIns="0" tIns="40640" rIns="0" bIns="0" anchor="t"/>
          <a:lstStyle/>
          <a:p>
            <a:pPr marL="0" marR="0" indent="0" algn="ctr">
              <a:lnSpc>
                <a:spcPts val="3400"/>
              </a:lnSpc>
              <a:spcAft>
                <a:spcPts val="0"/>
              </a:spcAft>
            </a:pPr>
            <a:r>
              <a:rPr lang="en-US" sz="3050" spc="-60" dirty="0">
                <a:solidFill>
                  <a:srgbClr val="FFFFFF"/>
                </a:solidFill>
                <a:latin typeface="Calibri" panose="02020603050405020304" pitchFamily="2"/>
              </a:rPr>
              <a:t>But </a:t>
            </a:r>
          </a:p>
          <a:p>
            <a:pPr marL="0" marR="0" indent="0" algn="l">
              <a:lnSpc>
                <a:spcPts val="3400"/>
              </a:lnSpc>
              <a:spcBef>
                <a:spcPts val="5"/>
              </a:spcBef>
              <a:spcAft>
                <a:spcPts val="0"/>
              </a:spcAft>
            </a:pPr>
            <a:r>
              <a:rPr lang="en-US" sz="3050" spc="-45" dirty="0">
                <a:solidFill>
                  <a:srgbClr val="FFFFFF"/>
                </a:solidFill>
                <a:latin typeface="Calibri" panose="02020603050405020304" pitchFamily="2"/>
              </a:rPr>
              <a:t>whatever the </a:t>
            </a:r>
          </a:p>
          <a:p>
            <a:pPr marL="91440" marR="0" indent="0" algn="l">
              <a:lnSpc>
                <a:spcPts val="3400"/>
              </a:lnSpc>
              <a:spcBef>
                <a:spcPts val="0"/>
              </a:spcBef>
              <a:spcAft>
                <a:spcPts val="0"/>
              </a:spcAft>
            </a:pPr>
            <a:r>
              <a:rPr lang="en-US" sz="3050" spc="-5" dirty="0">
                <a:solidFill>
                  <a:srgbClr val="FFFFFF"/>
                </a:solidFill>
                <a:latin typeface="Calibri" panose="02020603050405020304" pitchFamily="2"/>
              </a:rPr>
              <a:t>reason for it </a:t>
            </a:r>
          </a:p>
        </p:txBody>
      </p:sp>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43</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30" name="Text Placeholder 229"/>
          <p:cNvSpPr>
            <a:spLocks noGrp="1"/>
          </p:cNvSpPr>
          <p:nvPr>
            <p:ph type="body" idx="10"/>
          </p:nvPr>
        </p:nvSpPr>
        <p:spPr>
          <a:xfrm>
            <a:off x="1295400" y="137795"/>
            <a:ext cx="10769600" cy="1096010"/>
          </a:xfrm>
          <a:prstGeom prst="rect">
            <a:avLst/>
          </a:prstGeom>
          <a:noFill/>
          <a:ln w="0" cmpd="sng">
            <a:noFill/>
            <a:prstDash val="solid"/>
          </a:ln>
        </p:spPr>
        <p:txBody>
          <a:bodyPr vert="horz" lIns="0" tIns="69850" rIns="0" bIns="0" anchor="t">
            <a:normAutofit fontScale="95000"/>
          </a:bodyPr>
          <a:lstStyle/>
          <a:p>
            <a:pPr marL="45720" marR="0" indent="0" algn="r">
              <a:lnSpc>
                <a:spcPts val="4500"/>
              </a:lnSpc>
              <a:spcAft>
                <a:spcPts val="3595"/>
              </a:spcAft>
            </a:pPr>
            <a:r>
              <a:rPr lang="en-US" sz="4350" b="1" spc="85" dirty="0">
                <a:solidFill>
                  <a:schemeClr val="tx1"/>
                </a:solidFill>
                <a:latin typeface="Calibri" panose="02020603050405020304" pitchFamily="2"/>
              </a:rPr>
              <a:t>4 Ways to Speak Up </a:t>
            </a:r>
          </a:p>
        </p:txBody>
      </p:sp>
      <p:sp>
        <p:nvSpPr>
          <p:cNvPr id="2" name="TextBox 1"/>
          <p:cNvSpPr txBox="1"/>
          <p:nvPr/>
        </p:nvSpPr>
        <p:spPr>
          <a:xfrm>
            <a:off x="609600" y="1752600"/>
            <a:ext cx="10591800"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Speak directly with the person involved. That shows the person the respect and dignity you would want if the situation were reversed. It also gives you a chance to check any assumptions you have made.  </a:t>
            </a:r>
          </a:p>
          <a:p>
            <a:pPr marL="285750" indent="-285750">
              <a:lnSpc>
                <a:spcPct val="150000"/>
              </a:lnSpc>
              <a:buFont typeface="Arial" panose="020B0604020202020204" pitchFamily="34" charset="0"/>
              <a:buChar char="•"/>
            </a:pPr>
            <a:r>
              <a:rPr lang="en-US" sz="2400" dirty="0" smtClean="0"/>
              <a:t>Speak to the person’s supervisor – or your own.</a:t>
            </a:r>
          </a:p>
          <a:p>
            <a:pPr marL="285750" indent="-285750">
              <a:lnSpc>
                <a:spcPct val="150000"/>
              </a:lnSpc>
              <a:buFont typeface="Arial" panose="020B0604020202020204" pitchFamily="34" charset="0"/>
              <a:buChar char="•"/>
            </a:pPr>
            <a:r>
              <a:rPr lang="en-US" sz="2400" dirty="0" smtClean="0"/>
              <a:t>Seek guidance from members of the Compliance, Legal and/or Human Resources teams.</a:t>
            </a:r>
          </a:p>
          <a:p>
            <a:pPr marL="285750" indent="-285750">
              <a:lnSpc>
                <a:spcPct val="150000"/>
              </a:lnSpc>
              <a:buFont typeface="Arial" panose="020B0604020202020204" pitchFamily="34" charset="0"/>
              <a:buChar char="•"/>
            </a:pPr>
            <a:r>
              <a:rPr lang="en-US" sz="2400" dirty="0" smtClean="0"/>
              <a:t>Put your concern in SafeSpot (if available) or call the Compliance Hotline</a:t>
            </a:r>
            <a:r>
              <a:rPr lang="en-US" sz="1600" dirty="0"/>
              <a:t> </a:t>
            </a:r>
            <a:r>
              <a:rPr lang="en-US" sz="2400" dirty="0" smtClean="0"/>
              <a:t>(855-392-5782) or go online (www.laheyhealth.ethicspoint.com).</a:t>
            </a:r>
          </a:p>
        </p:txBody>
      </p:sp>
      <p:sp>
        <p:nvSpPr>
          <p:cNvPr id="4" name="TextBox 3"/>
          <p:cNvSpPr txBox="1"/>
          <p:nvPr/>
        </p:nvSpPr>
        <p:spPr>
          <a:xfrm>
            <a:off x="9906000" y="5943600"/>
            <a:ext cx="441146" cy="369332"/>
          </a:xfrm>
          <a:prstGeom prst="rect">
            <a:avLst/>
          </a:prstGeom>
          <a:noFill/>
        </p:spPr>
        <p:txBody>
          <a:bodyPr wrap="none" rtlCol="0">
            <a:spAutoFit/>
          </a:bodyPr>
          <a:lstStyle/>
          <a:p>
            <a:r>
              <a:rPr lang="en-US" dirty="0" smtClean="0"/>
              <a:t>44</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38200" y="304800"/>
            <a:ext cx="10769600" cy="1096010"/>
          </a:xfrm>
        </p:spPr>
        <p:txBody>
          <a:bodyPr>
            <a:normAutofit fontScale="95000"/>
          </a:bodyPr>
          <a:lstStyle/>
          <a:p>
            <a:pPr algn="ctr"/>
            <a:r>
              <a:rPr lang="en-US" sz="4200" dirty="0" smtClean="0"/>
              <a:t>Compliance Reporting</a:t>
            </a:r>
            <a:endParaRPr lang="en-US" sz="4200" dirty="0"/>
          </a:p>
        </p:txBody>
      </p:sp>
      <p:sp>
        <p:nvSpPr>
          <p:cNvPr id="3" name="Text Placeholder 2"/>
          <p:cNvSpPr>
            <a:spLocks noGrp="1"/>
          </p:cNvSpPr>
          <p:nvPr>
            <p:ph type="body" idx="10"/>
          </p:nvPr>
        </p:nvSpPr>
        <p:spPr>
          <a:xfrm>
            <a:off x="1371600" y="1676400"/>
            <a:ext cx="9601200" cy="3657600"/>
          </a:xfrm>
        </p:spPr>
        <p:txBody>
          <a:bodyPr>
            <a:normAutofit fontScale="97500"/>
          </a:bodyPr>
          <a:lstStyle/>
          <a:p>
            <a:r>
              <a:rPr lang="en-US" sz="2100" dirty="0" smtClean="0"/>
              <a:t>Compliance tracks inquiries and concerns through Safespot* and the Compliance Hotline. </a:t>
            </a:r>
          </a:p>
          <a:p>
            <a:endParaRPr lang="en-US" sz="2100" dirty="0"/>
          </a:p>
          <a:p>
            <a:r>
              <a:rPr lang="en-US" sz="2100" dirty="0" smtClean="0"/>
              <a:t>Safespot* and the Compliance Hotline are places where you can raise </a:t>
            </a:r>
            <a:r>
              <a:rPr lang="en-US" sz="2100" dirty="0"/>
              <a:t>a concern that you believe Compliance should investigate </a:t>
            </a:r>
            <a:r>
              <a:rPr lang="en-US" sz="2100" dirty="0" smtClean="0"/>
              <a:t>further, </a:t>
            </a:r>
            <a:r>
              <a:rPr lang="en-US" sz="2100" dirty="0"/>
              <a:t>or </a:t>
            </a:r>
            <a:r>
              <a:rPr lang="en-US" sz="2100" dirty="0" smtClean="0"/>
              <a:t>where you can make a Compliance-related </a:t>
            </a:r>
            <a:r>
              <a:rPr lang="en-US" sz="2100" dirty="0"/>
              <a:t>inquiry. All reports/inquiries will be </a:t>
            </a:r>
            <a:r>
              <a:rPr lang="en-US" sz="2100" dirty="0" smtClean="0"/>
              <a:t>kept as confidential </a:t>
            </a:r>
            <a:r>
              <a:rPr lang="en-US" sz="2100" dirty="0"/>
              <a:t>as possible</a:t>
            </a:r>
            <a:r>
              <a:rPr lang="en-US" sz="2100" dirty="0" smtClean="0"/>
              <a:t>.</a:t>
            </a:r>
            <a:endParaRPr lang="en-US" dirty="0"/>
          </a:p>
        </p:txBody>
      </p:sp>
      <p:sp>
        <p:nvSpPr>
          <p:cNvPr id="4" name="TextBox 3"/>
          <p:cNvSpPr txBox="1"/>
          <p:nvPr/>
        </p:nvSpPr>
        <p:spPr>
          <a:xfrm>
            <a:off x="637822" y="5715000"/>
            <a:ext cx="10487378" cy="369332"/>
          </a:xfrm>
          <a:prstGeom prst="rect">
            <a:avLst/>
          </a:prstGeom>
          <a:noFill/>
        </p:spPr>
        <p:txBody>
          <a:bodyPr wrap="square" rtlCol="0">
            <a:spAutoFit/>
          </a:bodyPr>
          <a:lstStyle/>
          <a:p>
            <a:pPr algn="ctr"/>
            <a:r>
              <a:rPr lang="en-US" dirty="0" smtClean="0"/>
              <a:t>*</a:t>
            </a:r>
            <a:r>
              <a:rPr lang="en-US" dirty="0" err="1" smtClean="0"/>
              <a:t>Safespot</a:t>
            </a:r>
            <a:r>
              <a:rPr lang="en-US" dirty="0" smtClean="0"/>
              <a:t> is not available at Winchester Hospital, but coming soon!</a:t>
            </a:r>
          </a:p>
        </p:txBody>
      </p:sp>
      <p:sp>
        <p:nvSpPr>
          <p:cNvPr id="5" name="TextBox 4"/>
          <p:cNvSpPr txBox="1"/>
          <p:nvPr/>
        </p:nvSpPr>
        <p:spPr>
          <a:xfrm>
            <a:off x="9601200" y="5791200"/>
            <a:ext cx="441146" cy="369332"/>
          </a:xfrm>
          <a:prstGeom prst="rect">
            <a:avLst/>
          </a:prstGeom>
          <a:noFill/>
        </p:spPr>
        <p:txBody>
          <a:bodyPr wrap="none" rtlCol="0">
            <a:spAutoFit/>
          </a:bodyPr>
          <a:lstStyle/>
          <a:p>
            <a:r>
              <a:rPr lang="en-US" dirty="0" smtClean="0"/>
              <a:t>45</a:t>
            </a:r>
            <a:endParaRPr lang="en-US" dirty="0"/>
          </a:p>
        </p:txBody>
      </p:sp>
    </p:spTree>
    <p:extLst>
      <p:ext uri="{BB962C8B-B14F-4D97-AF65-F5344CB8AC3E}">
        <p14:creationId xmlns:p14="http://schemas.microsoft.com/office/powerpoint/2010/main" val="3498845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57" name="Text Placeholder 256"/>
          <p:cNvSpPr>
            <a:spLocks noGrp="1"/>
          </p:cNvSpPr>
          <p:nvPr>
            <p:ph type="body" idx="10"/>
          </p:nvPr>
        </p:nvSpPr>
        <p:spPr>
          <a:xfrm>
            <a:off x="838200" y="6172200"/>
            <a:ext cx="10769600" cy="443230"/>
          </a:xfrm>
          <a:prstGeom prst="rect">
            <a:avLst/>
          </a:prstGeom>
          <a:noFill/>
          <a:ln w="0" cmpd="sng">
            <a:noFill/>
            <a:prstDash val="solid"/>
          </a:ln>
        </p:spPr>
        <p:txBody>
          <a:bodyPr vert="horz" lIns="0" tIns="0" rIns="0" bIns="0" anchor="t">
            <a:normAutofit fontScale="95000"/>
          </a:bodyPr>
          <a:lstStyle/>
          <a:p>
            <a:pPr marL="0" marR="0" indent="0" algn="ctr">
              <a:lnSpc>
                <a:spcPts val="3400"/>
              </a:lnSpc>
              <a:spcAft>
                <a:spcPts val="45"/>
              </a:spcAft>
            </a:pPr>
            <a:r>
              <a:rPr lang="en-US" sz="2750" b="1" spc="10" dirty="0">
                <a:solidFill>
                  <a:srgbClr val="000000"/>
                </a:solidFill>
                <a:latin typeface="Verdana" panose="02020603050405020304" pitchFamily="2"/>
              </a:rPr>
              <a:t>Resources — there's a page for that! </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4800"/>
            <a:ext cx="10898940" cy="5720644"/>
          </a:xfrm>
          <a:prstGeom prst="rect">
            <a:avLst/>
          </a:prstGeom>
        </p:spPr>
      </p:pic>
      <p:sp>
        <p:nvSpPr>
          <p:cNvPr id="4" name="TextBox 3"/>
          <p:cNvSpPr txBox="1"/>
          <p:nvPr/>
        </p:nvSpPr>
        <p:spPr>
          <a:xfrm>
            <a:off x="9906000" y="5943600"/>
            <a:ext cx="441146" cy="369332"/>
          </a:xfrm>
          <a:prstGeom prst="rect">
            <a:avLst/>
          </a:prstGeom>
          <a:noFill/>
        </p:spPr>
        <p:txBody>
          <a:bodyPr wrap="none" rtlCol="0">
            <a:spAutoFit/>
          </a:bodyPr>
          <a:lstStyle/>
          <a:p>
            <a:r>
              <a:rPr lang="en-US" dirty="0" smtClean="0"/>
              <a:t>46</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74" name="Text Placeholder 273"/>
          <p:cNvSpPr>
            <a:spLocks noGrp="1"/>
          </p:cNvSpPr>
          <p:nvPr>
            <p:ph type="body" idx="10"/>
          </p:nvPr>
        </p:nvSpPr>
        <p:spPr>
          <a:xfrm>
            <a:off x="702310" y="508000"/>
            <a:ext cx="10791190" cy="856615"/>
          </a:xfrm>
          <a:prstGeom prst="rect">
            <a:avLst/>
          </a:prstGeom>
          <a:noFill/>
          <a:ln w="0" cmpd="sng">
            <a:noFill/>
            <a:prstDash val="solid"/>
          </a:ln>
        </p:spPr>
        <p:txBody>
          <a:bodyPr vert="horz" lIns="0" tIns="58420" rIns="0" bIns="0" anchor="t"/>
          <a:lstStyle/>
          <a:p>
            <a:pPr marL="0" marR="0" indent="0" algn="ctr">
              <a:lnSpc>
                <a:spcPts val="4500"/>
              </a:lnSpc>
              <a:spcAft>
                <a:spcPts val="1795"/>
              </a:spcAft>
            </a:pPr>
            <a:r>
              <a:rPr lang="en-US" sz="4300" spc="20" dirty="0">
                <a:solidFill>
                  <a:srgbClr val="000000"/>
                </a:solidFill>
                <a:latin typeface="Calibri" panose="02020603050405020304" pitchFamily="2"/>
              </a:rPr>
              <a:t>Your Speaking Up </a:t>
            </a:r>
            <a:r>
              <a:rPr lang="en-US" sz="4300" spc="20" dirty="0" smtClean="0">
                <a:solidFill>
                  <a:srgbClr val="000000"/>
                </a:solidFill>
                <a:latin typeface="Calibri" panose="02020603050405020304" pitchFamily="2"/>
              </a:rPr>
              <a:t>is protected.  </a:t>
            </a:r>
            <a:endParaRPr lang="en-US" sz="4300" spc="20" dirty="0">
              <a:solidFill>
                <a:srgbClr val="000000"/>
              </a:solidFill>
              <a:latin typeface="Calibri" panose="02020603050405020304" pitchFamily="2"/>
            </a:endParaRPr>
          </a:p>
        </p:txBody>
      </p:sp>
      <p:sp>
        <p:nvSpPr>
          <p:cNvPr id="275" name="Text Placeholder 274"/>
          <p:cNvSpPr>
            <a:spLocks noGrp="1"/>
          </p:cNvSpPr>
          <p:nvPr>
            <p:ph type="body" idx="10"/>
          </p:nvPr>
        </p:nvSpPr>
        <p:spPr>
          <a:xfrm>
            <a:off x="702310" y="1364615"/>
            <a:ext cx="10791190" cy="4413885"/>
          </a:xfrm>
          <a:prstGeom prst="rect">
            <a:avLst/>
          </a:prstGeom>
          <a:noFill/>
          <a:ln w="0" cmpd="sng">
            <a:noFill/>
            <a:prstDash val="solid"/>
          </a:ln>
        </p:spPr>
        <p:txBody>
          <a:bodyPr vert="horz" lIns="0" tIns="187960" rIns="0" bIns="0" anchor="t"/>
          <a:lstStyle/>
          <a:p>
            <a:pPr marL="0" marR="0" indent="365760" algn="l">
              <a:lnSpc>
                <a:spcPts val="2900"/>
              </a:lnSpc>
              <a:spcAft>
                <a:spcPts val="0"/>
              </a:spcAft>
              <a:buFont typeface="Calibri"/>
              <a:buChar char="·"/>
            </a:pPr>
            <a:r>
              <a:rPr lang="en-US" sz="2650" b="1" spc="-5" dirty="0">
                <a:solidFill>
                  <a:schemeClr val="tx1"/>
                </a:solidFill>
                <a:latin typeface="Calibri" panose="02020603050405020304" pitchFamily="2"/>
              </a:rPr>
              <a:t>By Lahey</a:t>
            </a:r>
            <a:r>
              <a:rPr lang="en-US" sz="2700" spc="-5" dirty="0">
                <a:solidFill>
                  <a:schemeClr val="tx1"/>
                </a:solidFill>
                <a:latin typeface="Calibri" panose="02020603050405020304" pitchFamily="2"/>
              </a:rPr>
              <a:t> </a:t>
            </a:r>
            <a:r>
              <a:rPr lang="en-US" sz="2700" spc="-5" dirty="0">
                <a:solidFill>
                  <a:srgbClr val="000000"/>
                </a:solidFill>
                <a:latin typeface="Calibri" panose="02020603050405020304" pitchFamily="2"/>
              </a:rPr>
              <a:t>– “Lahey Health will not tolerate retaliation of any kind – not </a:t>
            </a:r>
          </a:p>
          <a:p>
            <a:pPr marL="365760" marR="0" indent="0" algn="l">
              <a:lnSpc>
                <a:spcPts val="2800"/>
              </a:lnSpc>
              <a:spcBef>
                <a:spcPts val="175"/>
              </a:spcBef>
              <a:spcAft>
                <a:spcPts val="0"/>
              </a:spcAft>
            </a:pPr>
            <a:r>
              <a:rPr lang="en-US" sz="2700" spc="-10" dirty="0">
                <a:solidFill>
                  <a:srgbClr val="000000"/>
                </a:solidFill>
                <a:latin typeface="Calibri" panose="02020603050405020304" pitchFamily="2"/>
              </a:rPr>
              <a:t>even in the form of a cold shoulder - against a person who reports a </a:t>
            </a:r>
          </a:p>
          <a:p>
            <a:pPr marL="365760" marR="0" indent="0" algn="l">
              <a:lnSpc>
                <a:spcPts val="2800"/>
              </a:lnSpc>
              <a:spcBef>
                <a:spcPts val="130"/>
              </a:spcBef>
              <a:spcAft>
                <a:spcPts val="0"/>
              </a:spcAft>
            </a:pPr>
            <a:r>
              <a:rPr lang="en-US" sz="2700" spc="-5" dirty="0">
                <a:solidFill>
                  <a:srgbClr val="000000"/>
                </a:solidFill>
                <a:latin typeface="Calibri" panose="02020603050405020304" pitchFamily="2"/>
              </a:rPr>
              <a:t>concern in good faith.” </a:t>
            </a:r>
            <a:r>
              <a:rPr lang="en-US" sz="2150" spc="-5" dirty="0">
                <a:solidFill>
                  <a:srgbClr val="000000"/>
                </a:solidFill>
                <a:latin typeface="Calibri" panose="02020603050405020304" pitchFamily="2"/>
              </a:rPr>
              <a:t>(Code of Conduct) </a:t>
            </a:r>
          </a:p>
          <a:p>
            <a:pPr marL="0" marR="0" indent="365760" algn="l">
              <a:lnSpc>
                <a:spcPts val="2900"/>
              </a:lnSpc>
              <a:spcBef>
                <a:spcPts val="1860"/>
              </a:spcBef>
              <a:spcAft>
                <a:spcPts val="0"/>
              </a:spcAft>
              <a:buFont typeface="Calibri"/>
              <a:buChar char="·"/>
            </a:pPr>
            <a:r>
              <a:rPr lang="en-US" sz="2700" b="1" spc="5" dirty="0">
                <a:solidFill>
                  <a:srgbClr val="000000"/>
                </a:solidFill>
                <a:latin typeface="Calibri" panose="02020603050405020304" pitchFamily="2"/>
              </a:rPr>
              <a:t>By</a:t>
            </a:r>
            <a:r>
              <a:rPr lang="en-US" sz="2650" b="1" spc="5" dirty="0">
                <a:solidFill>
                  <a:srgbClr val="92D050"/>
                </a:solidFill>
                <a:latin typeface="Calibri" panose="02020603050405020304" pitchFamily="2"/>
              </a:rPr>
              <a:t> </a:t>
            </a:r>
            <a:r>
              <a:rPr lang="en-US" sz="2650" b="1" spc="5" dirty="0">
                <a:solidFill>
                  <a:schemeClr val="tx1"/>
                </a:solidFill>
                <a:latin typeface="Calibri" panose="02020603050405020304" pitchFamily="2"/>
              </a:rPr>
              <a:t>Compliance, Legal Services and HR colleagues</a:t>
            </a:r>
            <a:r>
              <a:rPr lang="en-US" sz="2700" spc="5" dirty="0">
                <a:solidFill>
                  <a:schemeClr val="tx1"/>
                </a:solidFill>
                <a:latin typeface="Calibri" panose="02020603050405020304" pitchFamily="2"/>
              </a:rPr>
              <a:t> </a:t>
            </a:r>
            <a:r>
              <a:rPr lang="en-US" sz="2700" spc="5" dirty="0">
                <a:solidFill>
                  <a:srgbClr val="000000"/>
                </a:solidFill>
                <a:latin typeface="Calibri" panose="02020603050405020304" pitchFamily="2"/>
              </a:rPr>
              <a:t>– whose job it is to </a:t>
            </a:r>
          </a:p>
          <a:p>
            <a:pPr marL="365760" marR="0" indent="0" algn="l">
              <a:lnSpc>
                <a:spcPts val="2800"/>
              </a:lnSpc>
              <a:spcBef>
                <a:spcPts val="130"/>
              </a:spcBef>
              <a:spcAft>
                <a:spcPts val="0"/>
              </a:spcAft>
            </a:pPr>
            <a:r>
              <a:rPr lang="en-US" sz="2700" spc="-10" dirty="0">
                <a:solidFill>
                  <a:srgbClr val="000000"/>
                </a:solidFill>
                <a:latin typeface="Calibri" panose="02020603050405020304" pitchFamily="2"/>
              </a:rPr>
              <a:t>create a safe outlet for those </a:t>
            </a:r>
            <a:r>
              <a:rPr lang="en-US" sz="2700" spc="-10" dirty="0" smtClean="0">
                <a:solidFill>
                  <a:srgbClr val="000000"/>
                </a:solidFill>
                <a:latin typeface="Calibri" panose="02020603050405020304" pitchFamily="2"/>
              </a:rPr>
              <a:t>who speak up </a:t>
            </a:r>
            <a:r>
              <a:rPr lang="en-US" sz="2700" spc="-10" dirty="0">
                <a:solidFill>
                  <a:srgbClr val="000000"/>
                </a:solidFill>
                <a:latin typeface="Calibri" panose="02020603050405020304" pitchFamily="2"/>
              </a:rPr>
              <a:t>and </a:t>
            </a:r>
            <a:r>
              <a:rPr lang="en-US" sz="2700" spc="-10" dirty="0" smtClean="0">
                <a:solidFill>
                  <a:srgbClr val="000000"/>
                </a:solidFill>
                <a:latin typeface="Calibri" panose="02020603050405020304" pitchFamily="2"/>
              </a:rPr>
              <a:t>to investigate reports. </a:t>
            </a:r>
            <a:endParaRPr lang="en-US" sz="2700" spc="-10" dirty="0">
              <a:solidFill>
                <a:srgbClr val="000000"/>
              </a:solidFill>
              <a:latin typeface="Calibri" panose="02020603050405020304" pitchFamily="2"/>
            </a:endParaRPr>
          </a:p>
          <a:p>
            <a:pPr marL="0" marR="0" indent="365760" algn="l">
              <a:lnSpc>
                <a:spcPts val="2900"/>
              </a:lnSpc>
              <a:spcBef>
                <a:spcPts val="1860"/>
              </a:spcBef>
              <a:spcAft>
                <a:spcPts val="0"/>
              </a:spcAft>
              <a:buFont typeface="Calibri"/>
              <a:buChar char="·"/>
            </a:pPr>
            <a:r>
              <a:rPr lang="en-US" sz="2700" b="1" spc="0" dirty="0">
                <a:solidFill>
                  <a:srgbClr val="000000"/>
                </a:solidFill>
                <a:latin typeface="Calibri" panose="02020603050405020304" pitchFamily="2"/>
              </a:rPr>
              <a:t>By the</a:t>
            </a:r>
            <a:r>
              <a:rPr lang="en-US" sz="2650" b="1" spc="0" dirty="0">
                <a:solidFill>
                  <a:srgbClr val="92D050"/>
                </a:solidFill>
                <a:latin typeface="Calibri" panose="02020603050405020304" pitchFamily="2"/>
              </a:rPr>
              <a:t> </a:t>
            </a:r>
            <a:r>
              <a:rPr lang="en-US" sz="2650" b="1" spc="0" dirty="0">
                <a:solidFill>
                  <a:schemeClr val="tx1"/>
                </a:solidFill>
                <a:latin typeface="Calibri" panose="02020603050405020304" pitchFamily="2"/>
              </a:rPr>
              <a:t>State of Massachusetts *</a:t>
            </a:r>
            <a:r>
              <a:rPr lang="en-US" sz="2700" spc="0" dirty="0">
                <a:solidFill>
                  <a:schemeClr val="tx1"/>
                </a:solidFill>
                <a:latin typeface="Calibri" panose="02020603050405020304" pitchFamily="2"/>
              </a:rPr>
              <a:t> </a:t>
            </a:r>
            <a:r>
              <a:rPr lang="en-US" sz="2700" spc="0" dirty="0">
                <a:solidFill>
                  <a:srgbClr val="000000"/>
                </a:solidFill>
                <a:latin typeface="Calibri" panose="02020603050405020304" pitchFamily="2"/>
              </a:rPr>
              <a:t>– in laws against retaliation </a:t>
            </a:r>
          </a:p>
          <a:p>
            <a:pPr marL="0" marR="0" indent="365760" algn="l">
              <a:lnSpc>
                <a:spcPts val="2900"/>
              </a:lnSpc>
              <a:spcBef>
                <a:spcPts val="1835"/>
              </a:spcBef>
              <a:spcAft>
                <a:spcPts val="0"/>
              </a:spcAft>
              <a:buFont typeface="Calibri"/>
              <a:buChar char="·"/>
            </a:pPr>
            <a:r>
              <a:rPr lang="en-US" sz="2700" b="1" spc="-5" dirty="0">
                <a:solidFill>
                  <a:srgbClr val="000000"/>
                </a:solidFill>
                <a:latin typeface="Calibri" panose="02020603050405020304" pitchFamily="2"/>
              </a:rPr>
              <a:t>By the</a:t>
            </a:r>
            <a:r>
              <a:rPr lang="en-US" sz="2650" b="1" spc="-5" dirty="0">
                <a:solidFill>
                  <a:srgbClr val="92D050"/>
                </a:solidFill>
                <a:latin typeface="Calibri" panose="02020603050405020304" pitchFamily="2"/>
              </a:rPr>
              <a:t> </a:t>
            </a:r>
            <a:r>
              <a:rPr lang="en-US" sz="2650" b="1" spc="-5" dirty="0">
                <a:solidFill>
                  <a:schemeClr val="tx1"/>
                </a:solidFill>
                <a:latin typeface="Calibri" panose="02020603050405020304" pitchFamily="2"/>
              </a:rPr>
              <a:t>federal government *</a:t>
            </a:r>
            <a:r>
              <a:rPr lang="en-US" sz="2700" spc="-5" dirty="0">
                <a:solidFill>
                  <a:srgbClr val="000000"/>
                </a:solidFill>
                <a:latin typeface="Calibri" panose="02020603050405020304" pitchFamily="2"/>
              </a:rPr>
              <a:t> – which also has laws against retaliation </a:t>
            </a:r>
          </a:p>
          <a:p>
            <a:pPr marL="0" marR="0" indent="0" algn="r">
              <a:lnSpc>
                <a:spcPts val="2800"/>
              </a:lnSpc>
              <a:spcBef>
                <a:spcPts val="2000"/>
              </a:spcBef>
              <a:spcAft>
                <a:spcPts val="0"/>
              </a:spcAft>
            </a:pPr>
            <a:r>
              <a:rPr lang="en-US" sz="2700" spc="-5" dirty="0">
                <a:solidFill>
                  <a:srgbClr val="0066FF"/>
                </a:solidFill>
                <a:latin typeface="Calibri" panose="02020603050405020304" pitchFamily="2"/>
              </a:rPr>
              <a:t>* </a:t>
            </a:r>
            <a:r>
              <a:rPr lang="en-US" sz="1900" spc="-5" dirty="0">
                <a:solidFill>
                  <a:srgbClr val="0066FF"/>
                </a:solidFill>
                <a:latin typeface="Calibri" panose="02020603050405020304" pitchFamily="2"/>
              </a:rPr>
              <a:t>Learn more about these laws on the Compliance Intranet site: </a:t>
            </a:r>
          </a:p>
          <a:p>
            <a:pPr marL="0" marR="0" indent="0" algn="r">
              <a:lnSpc>
                <a:spcPts val="1900"/>
              </a:lnSpc>
              <a:spcBef>
                <a:spcPts val="185"/>
              </a:spcBef>
              <a:spcAft>
                <a:spcPts val="360"/>
              </a:spcAft>
            </a:pPr>
            <a:r>
              <a:rPr lang="en-US" sz="1900" u="sng" spc="0" dirty="0">
                <a:solidFill>
                  <a:srgbClr val="0000FF"/>
                </a:solidFill>
                <a:latin typeface="Calibri" panose="02020603050405020304" pitchFamily="2"/>
              </a:rPr>
              <a:t>http://massshare/sites/corp comp/Pages/Policies.aspx</a:t>
            </a:r>
            <a:r>
              <a:rPr lang="en-US" sz="100" spc="0" dirty="0">
                <a:solidFill>
                  <a:srgbClr val="0000FF"/>
                </a:solidFill>
                <a:latin typeface="Calibri" panose="02020603050405020304" pitchFamily="2"/>
              </a:rPr>
              <a:t>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47</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80" name="Image.jpg"/>
          <p:cNvPicPr/>
          <p:nvPr/>
        </p:nvPicPr>
        <p:blipFill>
          <a:blip r:embed="rId2" cstate="print"/>
          <a:stretch>
            <a:fillRect/>
          </a:stretch>
        </p:blipFill>
        <p:spPr>
          <a:xfrm>
            <a:off x="2316480" y="4669790"/>
            <a:ext cx="8162290" cy="1578610"/>
          </a:xfrm>
          <a:prstGeom prst="rect">
            <a:avLst/>
          </a:prstGeom>
        </p:spPr>
      </p:pic>
      <p:sp>
        <p:nvSpPr>
          <p:cNvPr id="278" name="Text Placeholder 277"/>
          <p:cNvSpPr>
            <a:spLocks noGrp="1"/>
          </p:cNvSpPr>
          <p:nvPr>
            <p:ph type="body" idx="10"/>
          </p:nvPr>
        </p:nvSpPr>
        <p:spPr>
          <a:xfrm>
            <a:off x="1527175" y="546100"/>
            <a:ext cx="10058400" cy="4123690"/>
          </a:xfrm>
          <a:prstGeom prst="rect">
            <a:avLst/>
          </a:prstGeom>
          <a:noFill/>
          <a:ln w="0" cmpd="sng">
            <a:noFill/>
            <a:prstDash val="solid"/>
          </a:ln>
        </p:spPr>
        <p:txBody>
          <a:bodyPr vert="horz" lIns="0" tIns="48895" rIns="0" bIns="0" anchor="t"/>
          <a:lstStyle/>
          <a:p>
            <a:pPr marL="868680" marR="0" indent="0" algn="just">
              <a:lnSpc>
                <a:spcPts val="4000"/>
              </a:lnSpc>
              <a:spcAft>
                <a:spcPts val="0"/>
              </a:spcAft>
            </a:pPr>
            <a:r>
              <a:rPr lang="en-US" sz="3900" spc="25" dirty="0">
                <a:solidFill>
                  <a:schemeClr val="tx1"/>
                </a:solidFill>
                <a:latin typeface="Calibri" panose="02020603050405020304" pitchFamily="2"/>
              </a:rPr>
              <a:t>Lahey Leaders – you have an additional duty</a:t>
            </a:r>
            <a:r>
              <a:rPr lang="en-US" sz="3900" spc="25" dirty="0">
                <a:solidFill>
                  <a:srgbClr val="92D050"/>
                </a:solidFill>
                <a:latin typeface="Calibri" panose="02020603050405020304" pitchFamily="2"/>
              </a:rPr>
              <a:t> </a:t>
            </a:r>
          </a:p>
          <a:p>
            <a:pPr marL="0" marR="0" indent="0" algn="just">
              <a:lnSpc>
                <a:spcPts val="5300"/>
              </a:lnSpc>
              <a:spcBef>
                <a:spcPts val="2405"/>
              </a:spcBef>
              <a:spcAft>
                <a:spcPts val="0"/>
              </a:spcAft>
            </a:pPr>
            <a:r>
              <a:rPr lang="en-US" sz="4300" spc="15" dirty="0">
                <a:solidFill>
                  <a:srgbClr val="000000"/>
                </a:solidFill>
                <a:latin typeface="Calibri" panose="02020603050405020304" pitchFamily="2"/>
              </a:rPr>
              <a:t>“Urge others to raise concerns of illegal, </a:t>
            </a:r>
          </a:p>
          <a:p>
            <a:pPr marL="0" marR="0" indent="0" algn="just">
              <a:lnSpc>
                <a:spcPts val="5300"/>
              </a:lnSpc>
              <a:spcBef>
                <a:spcPts val="0"/>
              </a:spcBef>
              <a:spcAft>
                <a:spcPts val="0"/>
              </a:spcAft>
            </a:pPr>
            <a:r>
              <a:rPr lang="en-US" sz="4300" spc="25" dirty="0">
                <a:solidFill>
                  <a:srgbClr val="000000"/>
                </a:solidFill>
                <a:latin typeface="Calibri" panose="02020603050405020304" pitchFamily="2"/>
              </a:rPr>
              <a:t>unethical or other improper conduct, and </a:t>
            </a:r>
          </a:p>
          <a:p>
            <a:pPr marL="0" marR="0" indent="0" algn="just">
              <a:lnSpc>
                <a:spcPts val="5300"/>
              </a:lnSpc>
              <a:spcBef>
                <a:spcPts val="0"/>
              </a:spcBef>
              <a:spcAft>
                <a:spcPts val="0"/>
              </a:spcAft>
            </a:pPr>
            <a:r>
              <a:rPr lang="en-US" sz="4300" spc="15" dirty="0">
                <a:solidFill>
                  <a:srgbClr val="000000"/>
                </a:solidFill>
                <a:latin typeface="Calibri" panose="02020603050405020304" pitchFamily="2"/>
              </a:rPr>
              <a:t>protect those that do so from retaliation in </a:t>
            </a:r>
          </a:p>
          <a:p>
            <a:pPr marL="0" marR="0" indent="0" algn="just">
              <a:lnSpc>
                <a:spcPts val="5300"/>
              </a:lnSpc>
              <a:spcBef>
                <a:spcPts val="0"/>
              </a:spcBef>
              <a:spcAft>
                <a:spcPts val="4460"/>
              </a:spcAft>
            </a:pPr>
            <a:r>
              <a:rPr lang="en-US" sz="4300" spc="-45" dirty="0">
                <a:solidFill>
                  <a:srgbClr val="000000"/>
                </a:solidFill>
                <a:latin typeface="Calibri" panose="02020603050405020304" pitchFamily="2"/>
              </a:rPr>
              <a:t>any form.” </a:t>
            </a:r>
          </a:p>
        </p:txBody>
      </p:sp>
      <p:sp>
        <p:nvSpPr>
          <p:cNvPr id="4" name="TextBox 3"/>
          <p:cNvSpPr txBox="1"/>
          <p:nvPr/>
        </p:nvSpPr>
        <p:spPr>
          <a:xfrm>
            <a:off x="9372600" y="6019800"/>
            <a:ext cx="441146" cy="369332"/>
          </a:xfrm>
          <a:prstGeom prst="rect">
            <a:avLst/>
          </a:prstGeom>
          <a:noFill/>
        </p:spPr>
        <p:txBody>
          <a:bodyPr wrap="none" rtlCol="0">
            <a:spAutoFit/>
          </a:bodyPr>
          <a:lstStyle/>
          <a:p>
            <a:r>
              <a:rPr lang="en-US" dirty="0" smtClean="0"/>
              <a:t>48</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83" name="Text Placeholder 282"/>
          <p:cNvSpPr>
            <a:spLocks noGrp="1"/>
          </p:cNvSpPr>
          <p:nvPr>
            <p:ph type="body" idx="10"/>
          </p:nvPr>
        </p:nvSpPr>
        <p:spPr>
          <a:xfrm>
            <a:off x="2145665" y="990600"/>
            <a:ext cx="7772400" cy="2362200"/>
          </a:xfrm>
          <a:prstGeom prst="rect">
            <a:avLst/>
          </a:prstGeom>
          <a:noFill/>
          <a:ln w="0" cmpd="sng">
            <a:noFill/>
            <a:prstDash val="solid"/>
          </a:ln>
        </p:spPr>
        <p:txBody>
          <a:bodyPr vert="horz" lIns="0" tIns="12700" rIns="0" bIns="0" anchor="t"/>
          <a:lstStyle/>
          <a:p>
            <a:pPr marL="0" marR="0" indent="0" algn="l">
              <a:lnSpc>
                <a:spcPts val="5300"/>
              </a:lnSpc>
              <a:spcAft>
                <a:spcPts val="0"/>
              </a:spcAft>
            </a:pPr>
            <a:r>
              <a:rPr lang="en-US" sz="4350" b="1" spc="0" dirty="0">
                <a:solidFill>
                  <a:srgbClr val="000000"/>
                </a:solidFill>
                <a:latin typeface="Calibri" panose="02020603050405020304" pitchFamily="2"/>
              </a:rPr>
              <a:t>Speaking Up </a:t>
            </a:r>
          </a:p>
          <a:p>
            <a:pPr marL="0" marR="0" indent="0" algn="l">
              <a:lnSpc>
                <a:spcPts val="2800"/>
              </a:lnSpc>
              <a:spcBef>
                <a:spcPts val="2420"/>
              </a:spcBef>
              <a:spcAft>
                <a:spcPts val="0"/>
              </a:spcAft>
            </a:pPr>
            <a:r>
              <a:rPr lang="en-US" sz="2800" spc="-55" dirty="0" smtClean="0">
                <a:solidFill>
                  <a:srgbClr val="000000"/>
                </a:solidFill>
                <a:latin typeface="Calibri" panose="02020603050405020304" pitchFamily="2"/>
              </a:rPr>
              <a:t>Sometimes </a:t>
            </a:r>
            <a:r>
              <a:rPr lang="en-US" sz="2800" spc="-55" dirty="0">
                <a:solidFill>
                  <a:srgbClr val="000000"/>
                </a:solidFill>
                <a:latin typeface="Calibri" panose="02020603050405020304" pitchFamily="2"/>
              </a:rPr>
              <a:t>it may seem scary ... </a:t>
            </a:r>
          </a:p>
          <a:p>
            <a:pPr marL="0" marR="0" indent="0" algn="l">
              <a:lnSpc>
                <a:spcPts val="2800"/>
              </a:lnSpc>
              <a:spcBef>
                <a:spcPts val="2675"/>
              </a:spcBef>
              <a:spcAft>
                <a:spcPts val="2350"/>
              </a:spcAft>
            </a:pPr>
            <a:r>
              <a:rPr lang="en-US" sz="2800" spc="-45" dirty="0">
                <a:solidFill>
                  <a:srgbClr val="000000"/>
                </a:solidFill>
                <a:latin typeface="Calibri" panose="02020603050405020304" pitchFamily="2"/>
              </a:rPr>
              <a:t>But in the end, it’s about making things better. </a:t>
            </a:r>
          </a:p>
        </p:txBody>
      </p:sp>
      <p:sp>
        <p:nvSpPr>
          <p:cNvPr id="284" name="Text Placeholder 283"/>
          <p:cNvSpPr>
            <a:spLocks noGrp="1"/>
          </p:cNvSpPr>
          <p:nvPr>
            <p:ph type="body" idx="10"/>
          </p:nvPr>
        </p:nvSpPr>
        <p:spPr>
          <a:xfrm>
            <a:off x="2895600" y="3657600"/>
            <a:ext cx="7772400" cy="2025650"/>
          </a:xfrm>
          <a:prstGeom prst="rect">
            <a:avLst/>
          </a:prstGeom>
          <a:noFill/>
          <a:ln w="0" cmpd="sng">
            <a:noFill/>
            <a:prstDash val="solid"/>
          </a:ln>
        </p:spPr>
        <p:txBody>
          <a:bodyPr vert="horz" lIns="0" tIns="3810" rIns="0" bIns="0" anchor="t"/>
          <a:lstStyle/>
          <a:p>
            <a:pPr marL="0" marR="0" indent="0" algn="l">
              <a:lnSpc>
                <a:spcPts val="5300"/>
              </a:lnSpc>
              <a:spcAft>
                <a:spcPts val="0"/>
              </a:spcAft>
            </a:pPr>
            <a:r>
              <a:rPr lang="en-US" sz="4350" b="1" spc="5" dirty="0">
                <a:solidFill>
                  <a:schemeClr val="tx1"/>
                </a:solidFill>
                <a:latin typeface="Calibri" panose="02020603050405020304" pitchFamily="2"/>
              </a:rPr>
              <a:t>I</a:t>
            </a:r>
            <a:r>
              <a:rPr lang="en-US" sz="4350" b="1" spc="5" dirty="0" smtClean="0">
                <a:solidFill>
                  <a:schemeClr val="tx1"/>
                </a:solidFill>
                <a:latin typeface="Calibri" panose="02020603050405020304" pitchFamily="2"/>
              </a:rPr>
              <a:t>t’s </a:t>
            </a:r>
            <a:r>
              <a:rPr lang="en-US" sz="4350" b="1" spc="5" dirty="0">
                <a:solidFill>
                  <a:schemeClr val="tx1"/>
                </a:solidFill>
                <a:latin typeface="Calibri" panose="02020603050405020304" pitchFamily="2"/>
              </a:rPr>
              <a:t>about trusting those we </a:t>
            </a:r>
          </a:p>
          <a:p>
            <a:pPr marL="0" marR="0" indent="0" algn="l">
              <a:lnSpc>
                <a:spcPts val="5300"/>
              </a:lnSpc>
              <a:spcBef>
                <a:spcPts val="0"/>
              </a:spcBef>
              <a:spcAft>
                <a:spcPts val="0"/>
              </a:spcAft>
            </a:pPr>
            <a:r>
              <a:rPr lang="en-US" sz="4350" b="1" spc="5" dirty="0">
                <a:solidFill>
                  <a:schemeClr val="tx1"/>
                </a:solidFill>
                <a:latin typeface="Calibri" panose="02020603050405020304" pitchFamily="2"/>
              </a:rPr>
              <a:t>work with, our leaders and Lahey </a:t>
            </a:r>
          </a:p>
          <a:p>
            <a:pPr marL="0" marR="0" indent="0" algn="l">
              <a:lnSpc>
                <a:spcPts val="5300"/>
              </a:lnSpc>
              <a:spcBef>
                <a:spcPts val="0"/>
              </a:spcBef>
              <a:spcAft>
                <a:spcPts val="80"/>
              </a:spcAft>
            </a:pPr>
            <a:r>
              <a:rPr lang="en-US" sz="4350" b="1" spc="-5" dirty="0" smtClean="0">
                <a:solidFill>
                  <a:schemeClr val="tx1"/>
                </a:solidFill>
                <a:latin typeface="Calibri" panose="02020603050405020304" pitchFamily="2"/>
              </a:rPr>
              <a:t>Itself.</a:t>
            </a:r>
            <a:endParaRPr lang="en-US" sz="4350" b="1" spc="-5" dirty="0">
              <a:solidFill>
                <a:schemeClr val="tx1"/>
              </a:solidFill>
              <a:latin typeface="Calibri" panose="02020603050405020304" pitchFamily="2"/>
            </a:endParaRP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49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3" name="Image.jpg"/>
          <p:cNvPicPr/>
          <p:nvPr/>
        </p:nvPicPr>
        <p:blipFill>
          <a:blip r:embed="rId2" cstate="print"/>
          <a:stretch>
            <a:fillRect/>
          </a:stretch>
        </p:blipFill>
        <p:spPr>
          <a:xfrm>
            <a:off x="3008630" y="1584325"/>
            <a:ext cx="6800850" cy="4584700"/>
          </a:xfrm>
          <a:prstGeom prst="rect">
            <a:avLst/>
          </a:prstGeom>
        </p:spPr>
      </p:pic>
      <p:sp>
        <p:nvSpPr>
          <p:cNvPr id="21" name="Text Placeholder 20"/>
          <p:cNvSpPr>
            <a:spLocks noGrp="1"/>
          </p:cNvSpPr>
          <p:nvPr>
            <p:ph type="body" idx="10"/>
          </p:nvPr>
        </p:nvSpPr>
        <p:spPr>
          <a:xfrm>
            <a:off x="977900" y="736600"/>
            <a:ext cx="8915400" cy="847725"/>
          </a:xfrm>
          <a:prstGeom prst="rect">
            <a:avLst/>
          </a:prstGeom>
          <a:noFill/>
          <a:ln w="0" cmpd="sng">
            <a:noFill/>
            <a:prstDash val="solid"/>
          </a:ln>
        </p:spPr>
        <p:txBody>
          <a:bodyPr vert="horz" lIns="0" tIns="0" rIns="0" bIns="0" anchor="t"/>
          <a:lstStyle/>
          <a:p>
            <a:pPr marL="0" marR="0" indent="0" algn="l">
              <a:lnSpc>
                <a:spcPts val="4100"/>
              </a:lnSpc>
              <a:spcAft>
                <a:spcPts val="2520"/>
              </a:spcAft>
            </a:pPr>
            <a:r>
              <a:rPr lang="en-US" sz="3300" spc="20" dirty="0">
                <a:solidFill>
                  <a:schemeClr val="tx1"/>
                </a:solidFill>
                <a:latin typeface="Tahoma" panose="02020603050405020304" pitchFamily="2"/>
              </a:rPr>
              <a:t>It's about trust </a:t>
            </a:r>
          </a:p>
        </p:txBody>
      </p:sp>
      <p:sp>
        <p:nvSpPr>
          <p:cNvPr id="4" name="TextBox 3"/>
          <p:cNvSpPr txBox="1"/>
          <p:nvPr/>
        </p:nvSpPr>
        <p:spPr>
          <a:xfrm>
            <a:off x="10439400" y="6248400"/>
            <a:ext cx="312906" cy="369332"/>
          </a:xfrm>
          <a:prstGeom prst="rect">
            <a:avLst/>
          </a:prstGeom>
          <a:noFill/>
        </p:spPr>
        <p:txBody>
          <a:bodyPr wrap="none" rtlCol="0">
            <a:spAutoFit/>
          </a:bodyPr>
          <a:lstStyle/>
          <a:p>
            <a:r>
              <a:rPr lang="en-US" dirty="0" smtClean="0"/>
              <a:t>5</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91" name="Text Placeholder 290"/>
          <p:cNvSpPr>
            <a:spLocks noGrp="1"/>
          </p:cNvSpPr>
          <p:nvPr>
            <p:ph type="body" idx="10"/>
          </p:nvPr>
        </p:nvSpPr>
        <p:spPr>
          <a:xfrm>
            <a:off x="969010" y="3124200"/>
            <a:ext cx="6172200" cy="1463040"/>
          </a:xfrm>
          <a:prstGeom prst="rect">
            <a:avLst/>
          </a:prstGeom>
          <a:noFill/>
          <a:ln w="0" cmpd="sng">
            <a:noFill/>
            <a:prstDash val="solid"/>
          </a:ln>
        </p:spPr>
        <p:txBody>
          <a:bodyPr vert="horz" lIns="0" tIns="51435" rIns="0" bIns="0" anchor="t"/>
          <a:lstStyle/>
          <a:p>
            <a:pPr marL="0" marR="0" indent="0" algn="l">
              <a:lnSpc>
                <a:spcPts val="4100"/>
              </a:lnSpc>
              <a:spcAft>
                <a:spcPts val="6980"/>
              </a:spcAft>
            </a:pPr>
            <a:r>
              <a:rPr lang="en-US" sz="3950" b="1" spc="-20" dirty="0">
                <a:solidFill>
                  <a:srgbClr val="000000"/>
                </a:solidFill>
                <a:latin typeface="Calibri Light" panose="02020603050405020304" pitchFamily="2"/>
              </a:rPr>
              <a:t>Managing Conflicting Interests</a:t>
            </a:r>
            <a:r>
              <a:rPr lang="en-US" sz="3950" spc="-20" dirty="0">
                <a:solidFill>
                  <a:srgbClr val="000000"/>
                </a:solidFill>
                <a:latin typeface="Calibri Light" panose="02020603050405020304" pitchFamily="2"/>
              </a:rPr>
              <a:t> </a:t>
            </a:r>
          </a:p>
        </p:txBody>
      </p:sp>
      <p:sp>
        <p:nvSpPr>
          <p:cNvPr id="292" name="Text Placeholder 291"/>
          <p:cNvSpPr>
            <a:spLocks noGrp="1"/>
          </p:cNvSpPr>
          <p:nvPr>
            <p:ph type="body" idx="10"/>
          </p:nvPr>
        </p:nvSpPr>
        <p:spPr>
          <a:xfrm>
            <a:off x="951230" y="4587240"/>
            <a:ext cx="2743200" cy="416560"/>
          </a:xfrm>
          <a:prstGeom prst="rect">
            <a:avLst/>
          </a:prstGeom>
          <a:noFill/>
          <a:ln w="0" cmpd="sng">
            <a:noFill/>
            <a:prstDash val="solid"/>
          </a:ln>
        </p:spPr>
        <p:txBody>
          <a:bodyPr vert="horz" lIns="0" tIns="41275" rIns="0" bIns="0" anchor="t"/>
          <a:lstStyle/>
          <a:p>
            <a:pPr marL="0" marR="0" indent="0" algn="l">
              <a:lnSpc>
                <a:spcPts val="2800"/>
              </a:lnSpc>
              <a:spcAft>
                <a:spcPts val="90"/>
              </a:spcAft>
            </a:pPr>
            <a:r>
              <a:rPr lang="en-US" sz="2800" spc="-90" dirty="0">
                <a:solidFill>
                  <a:schemeClr val="tx1"/>
                </a:solidFill>
                <a:latin typeface="Calibri" panose="02020603050405020304" pitchFamily="2"/>
              </a:rPr>
              <a:t>Let’s get started .... </a:t>
            </a:r>
          </a:p>
        </p:txBody>
      </p:sp>
      <p:sp>
        <p:nvSpPr>
          <p:cNvPr id="2" name="TextBox 1"/>
          <p:cNvSpPr txBox="1"/>
          <p:nvPr/>
        </p:nvSpPr>
        <p:spPr>
          <a:xfrm>
            <a:off x="990600" y="1022866"/>
            <a:ext cx="9525000" cy="461665"/>
          </a:xfrm>
          <a:prstGeom prst="rect">
            <a:avLst/>
          </a:prstGeom>
          <a:noFill/>
        </p:spPr>
        <p:txBody>
          <a:bodyPr wrap="square" rtlCol="0">
            <a:spAutoFit/>
          </a:bodyPr>
          <a:lstStyle/>
          <a:p>
            <a:r>
              <a:rPr lang="en-US" sz="2400" dirty="0" smtClean="0"/>
              <a:t>Chapter 4</a:t>
            </a:r>
            <a:endParaRPr lang="en-US" sz="2400" dirty="0"/>
          </a:p>
        </p:txBody>
      </p:sp>
      <p:pic>
        <p:nvPicPr>
          <p:cNvPr id="13314" name="Picture 2" descr="C:\Users\akirchberg\AppData\Local\Microsoft\Windows\Temporary Internet Files\Content.IE5\AU92TME0\conflic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2743200"/>
            <a:ext cx="1914525"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77200" y="5791200"/>
            <a:ext cx="441146" cy="369332"/>
          </a:xfrm>
          <a:prstGeom prst="rect">
            <a:avLst/>
          </a:prstGeom>
          <a:noFill/>
        </p:spPr>
        <p:txBody>
          <a:bodyPr wrap="none" rtlCol="0">
            <a:spAutoFit/>
          </a:bodyPr>
          <a:lstStyle/>
          <a:p>
            <a:r>
              <a:rPr lang="en-US" dirty="0" smtClean="0"/>
              <a:t>50</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297" name="Image.jpg"/>
          <p:cNvPicPr/>
          <p:nvPr/>
        </p:nvPicPr>
        <p:blipFill>
          <a:blip r:embed="rId2" cstate="print"/>
          <a:stretch>
            <a:fillRect/>
          </a:stretch>
        </p:blipFill>
        <p:spPr>
          <a:xfrm>
            <a:off x="3145790" y="2407920"/>
            <a:ext cx="5900420" cy="2819400"/>
          </a:xfrm>
          <a:prstGeom prst="rect">
            <a:avLst/>
          </a:prstGeom>
        </p:spPr>
      </p:pic>
      <p:sp>
        <p:nvSpPr>
          <p:cNvPr id="295" name="Text Placeholder 294"/>
          <p:cNvSpPr>
            <a:spLocks noGrp="1"/>
          </p:cNvSpPr>
          <p:nvPr>
            <p:ph type="body" idx="10"/>
          </p:nvPr>
        </p:nvSpPr>
        <p:spPr>
          <a:xfrm>
            <a:off x="978535" y="698500"/>
            <a:ext cx="8216265" cy="1709420"/>
          </a:xfrm>
          <a:prstGeom prst="rect">
            <a:avLst/>
          </a:prstGeom>
          <a:noFill/>
          <a:ln w="0" cmpd="sng">
            <a:noFill/>
            <a:prstDash val="solid"/>
          </a:ln>
        </p:spPr>
        <p:txBody>
          <a:bodyPr vert="horz" lIns="0" tIns="61595" rIns="0" bIns="0" anchor="t"/>
          <a:lstStyle/>
          <a:p>
            <a:pPr marL="0" marR="0" indent="0" algn="l">
              <a:lnSpc>
                <a:spcPts val="4500"/>
              </a:lnSpc>
              <a:spcAft>
                <a:spcPts val="8445"/>
              </a:spcAft>
            </a:pPr>
            <a:r>
              <a:rPr lang="en-US" sz="4350" spc="-5" dirty="0">
                <a:solidFill>
                  <a:schemeClr val="tx1"/>
                </a:solidFill>
                <a:latin typeface="Calibri Light" panose="02020603050405020304" pitchFamily="2"/>
              </a:rPr>
              <a:t>It’s about integrity </a:t>
            </a:r>
          </a:p>
        </p:txBody>
      </p:sp>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51</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00" name="Text Placeholder 299"/>
          <p:cNvSpPr>
            <a:spLocks noGrp="1"/>
          </p:cNvSpPr>
          <p:nvPr>
            <p:ph type="body" idx="10"/>
          </p:nvPr>
        </p:nvSpPr>
        <p:spPr>
          <a:xfrm>
            <a:off x="304800" y="1741311"/>
            <a:ext cx="5854700" cy="3060700"/>
          </a:xfrm>
          <a:prstGeom prst="rect">
            <a:avLst/>
          </a:prstGeom>
          <a:noFill/>
          <a:ln w="0" cmpd="sng">
            <a:noFill/>
            <a:prstDash val="solid"/>
          </a:ln>
        </p:spPr>
        <p:txBody>
          <a:bodyPr vert="horz" lIns="0" tIns="99695" rIns="0" bIns="0" anchor="t"/>
          <a:lstStyle/>
          <a:p>
            <a:pPr marL="0" marR="0" indent="0" algn="ctr">
              <a:lnSpc>
                <a:spcPts val="4100"/>
              </a:lnSpc>
              <a:spcAft>
                <a:spcPts val="0"/>
              </a:spcAft>
            </a:pPr>
            <a:r>
              <a:rPr lang="en-US" sz="3950" spc="-50" dirty="0">
                <a:solidFill>
                  <a:srgbClr val="000000"/>
                </a:solidFill>
                <a:latin typeface="Calibri" panose="02020603050405020304" pitchFamily="2"/>
              </a:rPr>
              <a:t>An administrative director </a:t>
            </a:r>
          </a:p>
          <a:p>
            <a:pPr marL="0" marR="0" indent="0" algn="ctr">
              <a:lnSpc>
                <a:spcPts val="4100"/>
              </a:lnSpc>
              <a:spcBef>
                <a:spcPts val="740"/>
              </a:spcBef>
              <a:spcAft>
                <a:spcPts val="0"/>
              </a:spcAft>
            </a:pPr>
            <a:r>
              <a:rPr lang="en-US" sz="3950" spc="-50" dirty="0">
                <a:solidFill>
                  <a:srgbClr val="000000"/>
                </a:solidFill>
                <a:latin typeface="Calibri" panose="02020603050405020304" pitchFamily="2"/>
              </a:rPr>
              <a:t>signs a supply contract for </a:t>
            </a:r>
          </a:p>
          <a:p>
            <a:pPr marL="0" marR="0" indent="0" algn="ctr">
              <a:lnSpc>
                <a:spcPts val="4100"/>
              </a:lnSpc>
              <a:spcBef>
                <a:spcPts val="740"/>
              </a:spcBef>
              <a:spcAft>
                <a:spcPts val="0"/>
              </a:spcAft>
            </a:pPr>
            <a:r>
              <a:rPr lang="en-US" sz="3950" spc="-70" dirty="0">
                <a:solidFill>
                  <a:srgbClr val="000000"/>
                </a:solidFill>
                <a:latin typeface="Calibri" panose="02020603050405020304" pitchFamily="2"/>
              </a:rPr>
              <a:t>her department - with a </a:t>
            </a:r>
          </a:p>
          <a:p>
            <a:pPr marL="0" marR="0" indent="0" algn="ctr">
              <a:lnSpc>
                <a:spcPts val="4100"/>
              </a:lnSpc>
              <a:spcBef>
                <a:spcPts val="740"/>
              </a:spcBef>
              <a:spcAft>
                <a:spcPts val="0"/>
              </a:spcAft>
            </a:pPr>
            <a:r>
              <a:rPr lang="en-US" sz="3950" spc="-85" dirty="0">
                <a:solidFill>
                  <a:srgbClr val="000000"/>
                </a:solidFill>
                <a:latin typeface="Calibri" panose="02020603050405020304" pitchFamily="2"/>
              </a:rPr>
              <a:t>company for which she does </a:t>
            </a:r>
          </a:p>
          <a:p>
            <a:pPr marL="0" marR="0" indent="0" algn="ctr">
              <a:lnSpc>
                <a:spcPts val="4100"/>
              </a:lnSpc>
              <a:spcBef>
                <a:spcPts val="740"/>
              </a:spcBef>
              <a:spcAft>
                <a:spcPts val="45"/>
              </a:spcAft>
            </a:pPr>
            <a:r>
              <a:rPr lang="en-US" sz="3950" spc="-70" dirty="0">
                <a:solidFill>
                  <a:srgbClr val="000000"/>
                </a:solidFill>
                <a:latin typeface="Calibri" panose="02020603050405020304" pitchFamily="2"/>
              </a:rPr>
              <a:t>independent consulting .... </a:t>
            </a:r>
          </a:p>
        </p:txBody>
      </p:sp>
      <p:pic>
        <p:nvPicPr>
          <p:cNvPr id="14340" name="Picture 4" descr="C:\Users\akirchberg\AppData\Local\Microsoft\Windows\Temporary Internet Files\Content.IE5\GS3B8GCS\iStock_000003390628XSmal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741311"/>
            <a:ext cx="53975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52</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03" name="Text Placeholder 302"/>
          <p:cNvSpPr>
            <a:spLocks noGrp="1"/>
          </p:cNvSpPr>
          <p:nvPr>
            <p:ph type="body" idx="10"/>
          </p:nvPr>
        </p:nvSpPr>
        <p:spPr>
          <a:xfrm>
            <a:off x="2788920" y="1841500"/>
            <a:ext cx="7294880" cy="3060700"/>
          </a:xfrm>
          <a:prstGeom prst="rect">
            <a:avLst/>
          </a:prstGeom>
          <a:noFill/>
          <a:ln w="0" cmpd="sng">
            <a:noFill/>
            <a:prstDash val="solid"/>
          </a:ln>
        </p:spPr>
        <p:txBody>
          <a:bodyPr vert="horz" lIns="0" tIns="100965" rIns="0" bIns="0" anchor="t"/>
          <a:lstStyle/>
          <a:p>
            <a:pPr marL="0" marR="0" indent="0" algn="ctr">
              <a:lnSpc>
                <a:spcPts val="4000"/>
              </a:lnSpc>
              <a:spcAft>
                <a:spcPts val="0"/>
              </a:spcAft>
            </a:pPr>
            <a:r>
              <a:rPr lang="en-US" sz="3900" spc="-35" dirty="0">
                <a:solidFill>
                  <a:srgbClr val="000000"/>
                </a:solidFill>
                <a:latin typeface="Calibri" panose="02020603050405020304" pitchFamily="2"/>
              </a:rPr>
              <a:t>A surgeon designed an implant </a:t>
            </a:r>
          </a:p>
          <a:p>
            <a:pPr marL="0" marR="0" indent="0" algn="ctr">
              <a:lnSpc>
                <a:spcPts val="4000"/>
              </a:lnSpc>
              <a:spcBef>
                <a:spcPts val="750"/>
              </a:spcBef>
              <a:spcAft>
                <a:spcPts val="0"/>
              </a:spcAft>
            </a:pPr>
            <a:r>
              <a:rPr lang="en-US" sz="3900" spc="-35" dirty="0">
                <a:solidFill>
                  <a:srgbClr val="000000"/>
                </a:solidFill>
                <a:latin typeface="Calibri" panose="02020603050405020304" pitchFamily="2"/>
              </a:rPr>
              <a:t>device, gets royalties from the </a:t>
            </a:r>
          </a:p>
          <a:p>
            <a:pPr marL="0" marR="0" indent="0" algn="ctr">
              <a:lnSpc>
                <a:spcPts val="4000"/>
              </a:lnSpc>
              <a:spcBef>
                <a:spcPts val="750"/>
              </a:spcBef>
              <a:spcAft>
                <a:spcPts val="0"/>
              </a:spcAft>
            </a:pPr>
            <a:r>
              <a:rPr lang="en-US" sz="3900" spc="-35" dirty="0">
                <a:solidFill>
                  <a:srgbClr val="000000"/>
                </a:solidFill>
                <a:latin typeface="Calibri" panose="02020603050405020304" pitchFamily="2"/>
              </a:rPr>
              <a:t>company that sells it, and wants to </a:t>
            </a:r>
          </a:p>
          <a:p>
            <a:pPr marL="0" marR="0" indent="0" algn="ctr">
              <a:lnSpc>
                <a:spcPts val="4000"/>
              </a:lnSpc>
              <a:spcBef>
                <a:spcPts val="750"/>
              </a:spcBef>
              <a:spcAft>
                <a:spcPts val="0"/>
              </a:spcAft>
            </a:pPr>
            <a:r>
              <a:rPr lang="en-US" sz="3900" spc="-45" dirty="0">
                <a:solidFill>
                  <a:srgbClr val="000000"/>
                </a:solidFill>
                <a:latin typeface="Calibri" panose="02020603050405020304" pitchFamily="2"/>
              </a:rPr>
              <a:t>use the device in his patients’ </a:t>
            </a:r>
          </a:p>
          <a:p>
            <a:pPr marL="0" marR="0" indent="0" algn="ctr">
              <a:lnSpc>
                <a:spcPts val="4000"/>
              </a:lnSpc>
              <a:spcBef>
                <a:spcPts val="750"/>
              </a:spcBef>
              <a:spcAft>
                <a:spcPts val="45"/>
              </a:spcAft>
            </a:pPr>
            <a:r>
              <a:rPr lang="en-US" sz="3900" spc="-65" dirty="0">
                <a:solidFill>
                  <a:srgbClr val="000000"/>
                </a:solidFill>
                <a:latin typeface="Calibri" panose="02020603050405020304" pitchFamily="2"/>
              </a:rPr>
              <a:t>operations.... </a:t>
            </a:r>
          </a:p>
        </p:txBody>
      </p:sp>
      <p:pic>
        <p:nvPicPr>
          <p:cNvPr id="15362" name="Picture 2" descr="C:\Users\akirchberg\AppData\Local\Microsoft\Windows\Temporary Internet Files\Content.IE5\GS3B8GCS\surge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4600" y="4450644"/>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53</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06" name="Text Placeholder 305"/>
          <p:cNvSpPr>
            <a:spLocks noGrp="1"/>
          </p:cNvSpPr>
          <p:nvPr>
            <p:ph type="body" idx="10"/>
          </p:nvPr>
        </p:nvSpPr>
        <p:spPr>
          <a:xfrm>
            <a:off x="972185" y="2311400"/>
            <a:ext cx="10236200" cy="1714500"/>
          </a:xfrm>
          <a:prstGeom prst="rect">
            <a:avLst/>
          </a:prstGeom>
          <a:noFill/>
          <a:ln w="0" cmpd="sng">
            <a:noFill/>
            <a:prstDash val="solid"/>
          </a:ln>
        </p:spPr>
        <p:txBody>
          <a:bodyPr vert="horz" lIns="0" tIns="67945" rIns="0" bIns="0" anchor="t"/>
          <a:lstStyle/>
          <a:p>
            <a:pPr marL="0" marR="0" indent="0" algn="ctr">
              <a:lnSpc>
                <a:spcPts val="4300"/>
              </a:lnSpc>
              <a:spcAft>
                <a:spcPts val="0"/>
              </a:spcAft>
            </a:pPr>
            <a:r>
              <a:rPr lang="en-US" sz="3900" spc="20" dirty="0">
                <a:solidFill>
                  <a:srgbClr val="000000"/>
                </a:solidFill>
                <a:latin typeface="Calibri" panose="02020603050405020304" pitchFamily="2"/>
              </a:rPr>
              <a:t>A patient’s father comes up to a colleague and </a:t>
            </a:r>
          </a:p>
          <a:p>
            <a:pPr marL="0" marR="0" indent="0" algn="l">
              <a:lnSpc>
                <a:spcPts val="4300"/>
              </a:lnSpc>
              <a:spcBef>
                <a:spcPts val="0"/>
              </a:spcBef>
              <a:spcAft>
                <a:spcPts val="0"/>
              </a:spcAft>
            </a:pPr>
            <a:r>
              <a:rPr lang="en-US" sz="3900" spc="0" dirty="0">
                <a:solidFill>
                  <a:srgbClr val="000000"/>
                </a:solidFill>
                <a:latin typeface="Calibri" panose="02020603050405020304" pitchFamily="2"/>
              </a:rPr>
              <a:t>says “I’m sure you will take great care of my child” </a:t>
            </a:r>
          </a:p>
          <a:p>
            <a:pPr marL="0" marR="0" indent="0" algn="ctr">
              <a:lnSpc>
                <a:spcPts val="4300"/>
              </a:lnSpc>
              <a:spcBef>
                <a:spcPts val="0"/>
              </a:spcBef>
              <a:spcAft>
                <a:spcPts val="0"/>
              </a:spcAft>
            </a:pPr>
            <a:r>
              <a:rPr lang="en-US" sz="3900" spc="20" dirty="0">
                <a:solidFill>
                  <a:srgbClr val="000000"/>
                </a:solidFill>
                <a:latin typeface="Calibri" panose="02020603050405020304" pitchFamily="2"/>
              </a:rPr>
              <a:t>while holding out a $50 bill. </a:t>
            </a:r>
          </a:p>
        </p:txBody>
      </p:sp>
      <p:pic>
        <p:nvPicPr>
          <p:cNvPr id="16386" name="Picture 2" descr="C:\Users\akirchberg\AppData\Local\Microsoft\Windows\Temporary Internet Files\Content.IE5\IV6UP591\bill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0800" y="500097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54</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09" name="Text Placeholder 308"/>
          <p:cNvSpPr>
            <a:spLocks noGrp="1"/>
          </p:cNvSpPr>
          <p:nvPr>
            <p:ph type="body" idx="10"/>
          </p:nvPr>
        </p:nvSpPr>
        <p:spPr>
          <a:xfrm>
            <a:off x="3087370" y="1943100"/>
            <a:ext cx="5791200" cy="2438400"/>
          </a:xfrm>
          <a:prstGeom prst="rect">
            <a:avLst/>
          </a:prstGeom>
          <a:noFill/>
          <a:ln w="0" cmpd="sng">
            <a:noFill/>
            <a:prstDash val="solid"/>
          </a:ln>
        </p:spPr>
        <p:txBody>
          <a:bodyPr vert="horz" lIns="0" tIns="93980" rIns="0" bIns="0" anchor="t"/>
          <a:lstStyle/>
          <a:p>
            <a:pPr marL="0" marR="0" indent="0" algn="ctr">
              <a:lnSpc>
                <a:spcPts val="4000"/>
              </a:lnSpc>
              <a:spcAft>
                <a:spcPts val="0"/>
              </a:spcAft>
            </a:pPr>
            <a:r>
              <a:rPr lang="en-US" sz="3900" spc="-55" dirty="0">
                <a:solidFill>
                  <a:schemeClr val="tx1"/>
                </a:solidFill>
                <a:latin typeface="Calibri" panose="02020603050405020304" pitchFamily="2"/>
              </a:rPr>
              <a:t>Situations like these happen </a:t>
            </a:r>
          </a:p>
          <a:p>
            <a:pPr marL="0" marR="0" indent="0" algn="ctr">
              <a:lnSpc>
                <a:spcPts val="4000"/>
              </a:lnSpc>
              <a:spcBef>
                <a:spcPts val="725"/>
              </a:spcBef>
              <a:spcAft>
                <a:spcPts val="0"/>
              </a:spcAft>
            </a:pPr>
            <a:r>
              <a:rPr lang="en-US" sz="3900" spc="-75" dirty="0">
                <a:solidFill>
                  <a:schemeClr val="tx1"/>
                </a:solidFill>
                <a:latin typeface="Calibri" panose="02020603050405020304" pitchFamily="2"/>
              </a:rPr>
              <a:t>... and the potential conflicts </a:t>
            </a:r>
          </a:p>
          <a:p>
            <a:pPr marL="0" marR="0" indent="0" algn="ctr">
              <a:lnSpc>
                <a:spcPts val="4000"/>
              </a:lnSpc>
              <a:spcBef>
                <a:spcPts val="750"/>
              </a:spcBef>
              <a:spcAft>
                <a:spcPts val="0"/>
              </a:spcAft>
            </a:pPr>
            <a:r>
              <a:rPr lang="en-US" sz="3900" spc="-50" dirty="0">
                <a:solidFill>
                  <a:schemeClr val="tx1"/>
                </a:solidFill>
                <a:latin typeface="Calibri" panose="02020603050405020304" pitchFamily="2"/>
              </a:rPr>
              <a:t>of interest need to be </a:t>
            </a:r>
          </a:p>
          <a:p>
            <a:pPr marL="0" marR="0" indent="0" algn="ctr">
              <a:lnSpc>
                <a:spcPts val="4000"/>
              </a:lnSpc>
              <a:spcBef>
                <a:spcPts val="750"/>
              </a:spcBef>
              <a:spcAft>
                <a:spcPts val="20"/>
              </a:spcAft>
            </a:pPr>
            <a:r>
              <a:rPr lang="en-US" sz="3900" spc="-60" dirty="0">
                <a:solidFill>
                  <a:schemeClr val="tx1"/>
                </a:solidFill>
                <a:latin typeface="Calibri" panose="02020603050405020304" pitchFamily="2"/>
              </a:rPr>
              <a:t>recognized and managed. </a:t>
            </a:r>
          </a:p>
        </p:txBody>
      </p:sp>
      <p:sp>
        <p:nvSpPr>
          <p:cNvPr id="3" name="TextBox 2"/>
          <p:cNvSpPr txBox="1"/>
          <p:nvPr/>
        </p:nvSpPr>
        <p:spPr>
          <a:xfrm>
            <a:off x="8077200" y="5791200"/>
            <a:ext cx="441146" cy="369332"/>
          </a:xfrm>
          <a:prstGeom prst="rect">
            <a:avLst/>
          </a:prstGeom>
          <a:noFill/>
        </p:spPr>
        <p:txBody>
          <a:bodyPr wrap="none" rtlCol="0">
            <a:spAutoFit/>
          </a:bodyPr>
          <a:lstStyle/>
          <a:p>
            <a:r>
              <a:rPr lang="en-US" dirty="0" smtClean="0"/>
              <a:t>55</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12" name="Text Placeholder 311"/>
          <p:cNvSpPr>
            <a:spLocks noGrp="1"/>
          </p:cNvSpPr>
          <p:nvPr>
            <p:ph type="body" idx="10"/>
          </p:nvPr>
        </p:nvSpPr>
        <p:spPr>
          <a:xfrm>
            <a:off x="1710055" y="1790700"/>
            <a:ext cx="7772400" cy="2413000"/>
          </a:xfrm>
          <a:prstGeom prst="rect">
            <a:avLst/>
          </a:prstGeom>
          <a:noFill/>
          <a:ln w="0" cmpd="sng">
            <a:noFill/>
            <a:prstDash val="solid"/>
          </a:ln>
        </p:spPr>
        <p:txBody>
          <a:bodyPr vert="horz" lIns="0" tIns="60325" rIns="0" bIns="0" anchor="t"/>
          <a:lstStyle/>
          <a:p>
            <a:pPr marL="0" marR="0" indent="0" algn="l">
              <a:lnSpc>
                <a:spcPts val="4000"/>
              </a:lnSpc>
              <a:spcAft>
                <a:spcPts val="0"/>
              </a:spcAft>
            </a:pPr>
            <a:r>
              <a:rPr lang="en-US" sz="3900" i="1" spc="35" dirty="0">
                <a:solidFill>
                  <a:schemeClr val="tx1"/>
                </a:solidFill>
                <a:latin typeface="Calibri" panose="02020603050405020304" pitchFamily="2"/>
              </a:rPr>
              <a:t>A real newspaper headline: </a:t>
            </a:r>
          </a:p>
          <a:p>
            <a:pPr marL="0" marR="0" indent="0" algn="ctr">
              <a:lnSpc>
                <a:spcPts val="4000"/>
              </a:lnSpc>
              <a:spcBef>
                <a:spcPts val="5550"/>
              </a:spcBef>
              <a:spcAft>
                <a:spcPts val="0"/>
              </a:spcAft>
            </a:pPr>
            <a:r>
              <a:rPr lang="en-US" sz="3900" spc="15" dirty="0">
                <a:solidFill>
                  <a:srgbClr val="000000"/>
                </a:solidFill>
                <a:latin typeface="Calibri" panose="02020603050405020304" pitchFamily="2"/>
              </a:rPr>
              <a:t>“[Physician] Group Faces Scrutiny </a:t>
            </a:r>
          </a:p>
          <a:p>
            <a:pPr marL="0" marR="0" indent="0" algn="ctr">
              <a:lnSpc>
                <a:spcPts val="4000"/>
              </a:lnSpc>
              <a:spcBef>
                <a:spcPts val="750"/>
              </a:spcBef>
              <a:spcAft>
                <a:spcPts val="20"/>
              </a:spcAft>
            </a:pPr>
            <a:r>
              <a:rPr lang="en-US" sz="3900" spc="15" dirty="0">
                <a:solidFill>
                  <a:srgbClr val="000000"/>
                </a:solidFill>
                <a:latin typeface="Calibri" panose="02020603050405020304" pitchFamily="2"/>
              </a:rPr>
              <a:t>Over Drug Industry Ties” </a:t>
            </a:r>
          </a:p>
        </p:txBody>
      </p:sp>
      <p:pic>
        <p:nvPicPr>
          <p:cNvPr id="17410" name="Picture 2" descr="C:\Users\akirchberg\AppData\Local\Microsoft\Windows\Temporary Internet Files\Content.IE5\GS3B8GCS\550px-Newspaper-Outline-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4114800"/>
            <a:ext cx="3121572" cy="2468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56</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15" name="Text Placeholder 314"/>
          <p:cNvSpPr>
            <a:spLocks noGrp="1"/>
          </p:cNvSpPr>
          <p:nvPr>
            <p:ph type="body" idx="10"/>
          </p:nvPr>
        </p:nvSpPr>
        <p:spPr>
          <a:xfrm>
            <a:off x="2334895" y="2552700"/>
            <a:ext cx="8229600" cy="1854200"/>
          </a:xfrm>
          <a:prstGeom prst="rect">
            <a:avLst/>
          </a:prstGeom>
          <a:noFill/>
          <a:ln w="0" cmpd="sng">
            <a:noFill/>
            <a:prstDash val="solid"/>
          </a:ln>
        </p:spPr>
        <p:txBody>
          <a:bodyPr vert="horz" lIns="0" tIns="106045" rIns="0" bIns="0" anchor="t"/>
          <a:lstStyle/>
          <a:p>
            <a:pPr marL="0" marR="0" indent="0" algn="ctr">
              <a:lnSpc>
                <a:spcPts val="4000"/>
              </a:lnSpc>
              <a:spcAft>
                <a:spcPts val="0"/>
              </a:spcAft>
            </a:pPr>
            <a:r>
              <a:rPr lang="en-US" sz="3900" spc="20" dirty="0">
                <a:solidFill>
                  <a:srgbClr val="000000"/>
                </a:solidFill>
                <a:latin typeface="Calibri" panose="02020603050405020304" pitchFamily="2"/>
              </a:rPr>
              <a:t>Does that headline make you more - </a:t>
            </a:r>
          </a:p>
          <a:p>
            <a:pPr marL="0" marR="0" indent="0" algn="l">
              <a:lnSpc>
                <a:spcPts val="4000"/>
              </a:lnSpc>
              <a:spcBef>
                <a:spcPts val="750"/>
              </a:spcBef>
              <a:spcAft>
                <a:spcPts val="0"/>
              </a:spcAft>
            </a:pPr>
            <a:r>
              <a:rPr lang="en-US" sz="3900" spc="20" dirty="0">
                <a:solidFill>
                  <a:schemeClr val="tx1"/>
                </a:solidFill>
                <a:latin typeface="Calibri" panose="02020603050405020304" pitchFamily="2"/>
              </a:rPr>
              <a:t>or less </a:t>
            </a:r>
            <a:r>
              <a:rPr lang="en-US" sz="3900" spc="20" dirty="0">
                <a:solidFill>
                  <a:srgbClr val="000000"/>
                </a:solidFill>
                <a:latin typeface="Calibri" panose="02020603050405020304" pitchFamily="2"/>
              </a:rPr>
              <a:t>- willing to get your medical care </a:t>
            </a:r>
          </a:p>
          <a:p>
            <a:pPr marL="1463040" marR="0" indent="0" algn="l">
              <a:lnSpc>
                <a:spcPts val="4000"/>
              </a:lnSpc>
              <a:spcBef>
                <a:spcPts val="750"/>
              </a:spcBef>
              <a:spcAft>
                <a:spcPts val="45"/>
              </a:spcAft>
            </a:pPr>
            <a:r>
              <a:rPr lang="en-US" sz="3900" spc="20" dirty="0">
                <a:solidFill>
                  <a:srgbClr val="000000"/>
                </a:solidFill>
                <a:latin typeface="Calibri" panose="02020603050405020304" pitchFamily="2"/>
              </a:rPr>
              <a:t>from that group practice? </a:t>
            </a:r>
          </a:p>
        </p:txBody>
      </p:sp>
      <p:pic>
        <p:nvPicPr>
          <p:cNvPr id="18434" name="Picture 2" descr="C:\Users\akirchberg\AppData\Local\Microsoft\Windows\Temporary Internet Files\Content.IE5\GS3B8GCS\medico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3298" y="4338046"/>
            <a:ext cx="3738702" cy="24889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57</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18" name="Text Placeholder 317"/>
          <p:cNvSpPr>
            <a:spLocks noGrp="1"/>
          </p:cNvSpPr>
          <p:nvPr>
            <p:ph type="body" idx="10"/>
          </p:nvPr>
        </p:nvSpPr>
        <p:spPr>
          <a:xfrm>
            <a:off x="228600" y="533400"/>
            <a:ext cx="9144000" cy="3060700"/>
          </a:xfrm>
          <a:prstGeom prst="rect">
            <a:avLst/>
          </a:prstGeom>
          <a:noFill/>
          <a:ln w="0" cmpd="sng">
            <a:noFill/>
            <a:prstDash val="solid"/>
          </a:ln>
        </p:spPr>
        <p:txBody>
          <a:bodyPr vert="horz" lIns="0" tIns="104140" rIns="0" bIns="0" anchor="t"/>
          <a:lstStyle/>
          <a:p>
            <a:pPr marL="0" marR="0" indent="0" algn="ctr">
              <a:lnSpc>
                <a:spcPts val="4000"/>
              </a:lnSpc>
              <a:spcAft>
                <a:spcPts val="0"/>
              </a:spcAft>
            </a:pPr>
            <a:r>
              <a:rPr lang="en-US" sz="3900" spc="20" dirty="0">
                <a:solidFill>
                  <a:srgbClr val="000000"/>
                </a:solidFill>
                <a:latin typeface="Calibri" panose="02020603050405020304" pitchFamily="2"/>
              </a:rPr>
              <a:t>Your father is a patient and sees another </a:t>
            </a:r>
          </a:p>
          <a:p>
            <a:pPr marL="0" marR="0" indent="0" algn="ctr">
              <a:lnSpc>
                <a:spcPts val="4000"/>
              </a:lnSpc>
              <a:spcBef>
                <a:spcPts val="750"/>
              </a:spcBef>
              <a:spcAft>
                <a:spcPts val="0"/>
              </a:spcAft>
            </a:pPr>
            <a:r>
              <a:rPr lang="en-US" sz="3900" spc="15" dirty="0">
                <a:solidFill>
                  <a:srgbClr val="000000"/>
                </a:solidFill>
                <a:latin typeface="Calibri" panose="02020603050405020304" pitchFamily="2"/>
              </a:rPr>
              <a:t>patient give a nurse a large, wrapped gift </a:t>
            </a:r>
          </a:p>
          <a:p>
            <a:pPr marL="0" marR="0" indent="0" algn="ctr">
              <a:lnSpc>
                <a:spcPts val="4000"/>
              </a:lnSpc>
              <a:spcBef>
                <a:spcPts val="750"/>
              </a:spcBef>
              <a:spcAft>
                <a:spcPts val="0"/>
              </a:spcAft>
            </a:pPr>
            <a:r>
              <a:rPr lang="en-US" sz="3900" spc="65" dirty="0">
                <a:solidFill>
                  <a:srgbClr val="000000"/>
                </a:solidFill>
                <a:latin typeface="Calibri" panose="02020603050405020304" pitchFamily="2"/>
              </a:rPr>
              <a:t>box. Does that make him think that he </a:t>
            </a:r>
          </a:p>
          <a:p>
            <a:pPr marL="0" marR="0" indent="0" algn="ctr">
              <a:lnSpc>
                <a:spcPts val="4000"/>
              </a:lnSpc>
              <a:spcBef>
                <a:spcPts val="755"/>
              </a:spcBef>
              <a:spcAft>
                <a:spcPts val="0"/>
              </a:spcAft>
            </a:pPr>
            <a:r>
              <a:rPr lang="en-US" sz="3900" spc="5" dirty="0">
                <a:solidFill>
                  <a:srgbClr val="000000"/>
                </a:solidFill>
                <a:latin typeface="Calibri" panose="02020603050405020304" pitchFamily="2"/>
              </a:rPr>
              <a:t>might not be </a:t>
            </a:r>
            <a:r>
              <a:rPr lang="en-US" sz="3900" spc="5" dirty="0" smtClean="0">
                <a:solidFill>
                  <a:srgbClr val="000000"/>
                </a:solidFill>
                <a:latin typeface="Calibri" panose="02020603050405020304" pitchFamily="2"/>
              </a:rPr>
              <a:t>treated well </a:t>
            </a:r>
            <a:r>
              <a:rPr lang="en-US" sz="3900" spc="5" dirty="0">
                <a:solidFill>
                  <a:srgbClr val="000000"/>
                </a:solidFill>
                <a:latin typeface="Calibri" panose="02020603050405020304" pitchFamily="2"/>
              </a:rPr>
              <a:t>–</a:t>
            </a:r>
            <a:r>
              <a:rPr lang="en-US" sz="3900" spc="5" dirty="0">
                <a:solidFill>
                  <a:srgbClr val="92D050"/>
                </a:solidFill>
                <a:latin typeface="Calibri" panose="02020603050405020304" pitchFamily="2"/>
              </a:rPr>
              <a:t> </a:t>
            </a:r>
            <a:r>
              <a:rPr lang="en-US" sz="3900" spc="5" dirty="0">
                <a:solidFill>
                  <a:schemeClr val="tx1"/>
                </a:solidFill>
                <a:latin typeface="Calibri" panose="02020603050405020304" pitchFamily="2"/>
              </a:rPr>
              <a:t>unless he also </a:t>
            </a:r>
          </a:p>
          <a:p>
            <a:pPr marL="0" marR="0" indent="0" algn="ctr">
              <a:lnSpc>
                <a:spcPts val="4000"/>
              </a:lnSpc>
              <a:spcBef>
                <a:spcPts val="750"/>
              </a:spcBef>
              <a:spcAft>
                <a:spcPts val="0"/>
              </a:spcAft>
            </a:pPr>
            <a:r>
              <a:rPr lang="en-US" sz="3900" spc="20" dirty="0">
                <a:solidFill>
                  <a:schemeClr val="tx1"/>
                </a:solidFill>
                <a:latin typeface="Calibri" panose="02020603050405020304" pitchFamily="2"/>
              </a:rPr>
              <a:t>gives gifts to those taking care of him? </a:t>
            </a:r>
          </a:p>
        </p:txBody>
      </p:sp>
      <p:pic>
        <p:nvPicPr>
          <p:cNvPr id="19460" name="Picture 4" descr="C:\Users\akirchberg\AppData\Local\Microsoft\Windows\Temporary Internet Files\Content.IE5\AU92TME0\10175215463_e2e927a606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0" y="2913689"/>
            <a:ext cx="3733800" cy="3944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58</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21" name="Text Placeholder 320"/>
          <p:cNvSpPr>
            <a:spLocks noGrp="1"/>
          </p:cNvSpPr>
          <p:nvPr>
            <p:ph type="body" idx="10"/>
          </p:nvPr>
        </p:nvSpPr>
        <p:spPr>
          <a:xfrm>
            <a:off x="2019935" y="2247900"/>
            <a:ext cx="8152130" cy="1193800"/>
          </a:xfrm>
          <a:prstGeom prst="rect">
            <a:avLst/>
          </a:prstGeom>
          <a:noFill/>
          <a:ln w="0" cmpd="sng">
            <a:noFill/>
            <a:prstDash val="solid"/>
          </a:ln>
        </p:spPr>
        <p:txBody>
          <a:bodyPr vert="horz" lIns="0" tIns="60325" rIns="0" bIns="0" anchor="t"/>
          <a:lstStyle/>
          <a:p>
            <a:pPr marL="0" marR="0" indent="0" algn="ctr">
              <a:lnSpc>
                <a:spcPts val="4000"/>
              </a:lnSpc>
              <a:spcAft>
                <a:spcPts val="0"/>
              </a:spcAft>
            </a:pPr>
            <a:r>
              <a:rPr lang="en-US" sz="3900" spc="15" dirty="0">
                <a:solidFill>
                  <a:srgbClr val="000000"/>
                </a:solidFill>
                <a:latin typeface="Calibri" panose="02020603050405020304" pitchFamily="2"/>
              </a:rPr>
              <a:t>Possible conflicts of </a:t>
            </a:r>
          </a:p>
          <a:p>
            <a:pPr marL="0" marR="0" indent="0" algn="ctr">
              <a:lnSpc>
                <a:spcPts val="4000"/>
              </a:lnSpc>
              <a:spcBef>
                <a:spcPts val="750"/>
              </a:spcBef>
              <a:spcAft>
                <a:spcPts val="45"/>
              </a:spcAft>
            </a:pPr>
            <a:r>
              <a:rPr lang="en-US" sz="3900" spc="0" dirty="0">
                <a:solidFill>
                  <a:srgbClr val="000000"/>
                </a:solidFill>
                <a:latin typeface="Calibri" panose="02020603050405020304" pitchFamily="2"/>
              </a:rPr>
              <a:t>interest situations happen to all of </a:t>
            </a:r>
            <a:r>
              <a:rPr lang="en-US" sz="3900" spc="0" dirty="0" smtClean="0">
                <a:solidFill>
                  <a:srgbClr val="000000"/>
                </a:solidFill>
                <a:latin typeface="Calibri" panose="02020603050405020304" pitchFamily="2"/>
              </a:rPr>
              <a:t>us. </a:t>
            </a:r>
            <a:endParaRPr lang="en-US" sz="3900" spc="0" dirty="0">
              <a:solidFill>
                <a:srgbClr val="000000"/>
              </a:solidFill>
              <a:latin typeface="Calibri" panose="02020603050405020304" pitchFamily="2"/>
            </a:endParaRPr>
          </a:p>
        </p:txBody>
      </p:sp>
      <p:pic>
        <p:nvPicPr>
          <p:cNvPr id="20484" name="Picture 4" descr="C:\Users\akirchberg\AppData\Local\Microsoft\Windows\Temporary Internet Files\Content.IE5\GS3B8GCS\abstract-grou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2300" y="3733800"/>
            <a:ext cx="3327401" cy="332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7200" y="5791200"/>
            <a:ext cx="441146" cy="369332"/>
          </a:xfrm>
          <a:prstGeom prst="rect">
            <a:avLst/>
          </a:prstGeom>
          <a:noFill/>
        </p:spPr>
        <p:txBody>
          <a:bodyPr wrap="none" rtlCol="0">
            <a:spAutoFit/>
          </a:bodyPr>
          <a:lstStyle/>
          <a:p>
            <a:r>
              <a:rPr lang="en-US" dirty="0" smtClean="0"/>
              <a:t>59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6" name="Text Placeholder 25"/>
          <p:cNvSpPr>
            <a:spLocks noGrp="1"/>
          </p:cNvSpPr>
          <p:nvPr>
            <p:ph type="body" idx="10"/>
          </p:nvPr>
        </p:nvSpPr>
        <p:spPr>
          <a:xfrm>
            <a:off x="1981200" y="685800"/>
            <a:ext cx="8229600" cy="2463800"/>
          </a:xfrm>
          <a:prstGeom prst="rect">
            <a:avLst/>
          </a:prstGeom>
          <a:noFill/>
          <a:ln w="0" cmpd="sng">
            <a:noFill/>
            <a:prstDash val="solid"/>
          </a:ln>
        </p:spPr>
        <p:txBody>
          <a:bodyPr vert="horz" lIns="0" tIns="104140" rIns="0" bIns="0" anchor="t"/>
          <a:lstStyle/>
          <a:p>
            <a:pPr marL="0" marR="0" indent="0" algn="ctr">
              <a:lnSpc>
                <a:spcPts val="4100"/>
              </a:lnSpc>
              <a:spcAft>
                <a:spcPts val="0"/>
              </a:spcAft>
            </a:pPr>
            <a:r>
              <a:rPr lang="en-US" sz="3950" spc="5" dirty="0">
                <a:solidFill>
                  <a:srgbClr val="000000"/>
                </a:solidFill>
                <a:latin typeface="Calibri" panose="02020603050405020304" pitchFamily="2"/>
              </a:rPr>
              <a:t>A healthcare employee who was not on </a:t>
            </a:r>
          </a:p>
          <a:p>
            <a:pPr marL="0" marR="0" indent="0" algn="ctr">
              <a:lnSpc>
                <a:spcPts val="4100"/>
              </a:lnSpc>
              <a:spcBef>
                <a:spcPts val="740"/>
              </a:spcBef>
              <a:spcAft>
                <a:spcPts val="0"/>
              </a:spcAft>
            </a:pPr>
            <a:r>
              <a:rPr lang="en-US" sz="3950" spc="0" dirty="0">
                <a:solidFill>
                  <a:srgbClr val="000000"/>
                </a:solidFill>
                <a:latin typeface="Calibri" panose="02020603050405020304" pitchFamily="2"/>
              </a:rPr>
              <a:t>a patient’s care team accessed the </a:t>
            </a:r>
          </a:p>
          <a:p>
            <a:pPr marL="0" marR="0" indent="0" algn="ctr">
              <a:lnSpc>
                <a:spcPts val="4100"/>
              </a:lnSpc>
              <a:spcBef>
                <a:spcPts val="740"/>
              </a:spcBef>
              <a:spcAft>
                <a:spcPts val="0"/>
              </a:spcAft>
            </a:pPr>
            <a:r>
              <a:rPr lang="en-US" sz="3950" spc="0" dirty="0">
                <a:solidFill>
                  <a:srgbClr val="000000"/>
                </a:solidFill>
                <a:latin typeface="Calibri" panose="02020603050405020304" pitchFamily="2"/>
              </a:rPr>
              <a:t>patient’s lab results - and shared them </a:t>
            </a:r>
          </a:p>
          <a:p>
            <a:pPr marL="0" marR="0" indent="0" algn="ctr">
              <a:lnSpc>
                <a:spcPts val="4100"/>
              </a:lnSpc>
              <a:spcBef>
                <a:spcPts val="740"/>
              </a:spcBef>
              <a:spcAft>
                <a:spcPts val="95"/>
              </a:spcAft>
            </a:pPr>
            <a:r>
              <a:rPr lang="en-US" sz="3950" spc="-5" dirty="0">
                <a:solidFill>
                  <a:srgbClr val="000000"/>
                </a:solidFill>
                <a:latin typeface="Calibri" panose="02020603050405020304" pitchFamily="2"/>
              </a:rPr>
              <a:t>with the patient’s mom and sister.... </a:t>
            </a:r>
          </a:p>
        </p:txBody>
      </p:sp>
      <p:pic>
        <p:nvPicPr>
          <p:cNvPr id="2053" name="Picture 5" descr="C:\Users\akirchberg\AppData\Local\Microsoft\Windows\Temporary Internet Files\Content.IE5\AU92TME0\repo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657600"/>
            <a:ext cx="3221604"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44200" y="6096000"/>
            <a:ext cx="312906" cy="369332"/>
          </a:xfrm>
          <a:prstGeom prst="rect">
            <a:avLst/>
          </a:prstGeom>
          <a:noFill/>
        </p:spPr>
        <p:txBody>
          <a:bodyPr wrap="none" rtlCol="0">
            <a:spAutoFit/>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24" name="Text Placeholder 323"/>
          <p:cNvSpPr>
            <a:spLocks noGrp="1"/>
          </p:cNvSpPr>
          <p:nvPr>
            <p:ph type="body" idx="10"/>
          </p:nvPr>
        </p:nvSpPr>
        <p:spPr>
          <a:xfrm>
            <a:off x="1746250" y="1968500"/>
            <a:ext cx="8496300" cy="2451100"/>
          </a:xfrm>
          <a:prstGeom prst="rect">
            <a:avLst/>
          </a:prstGeom>
          <a:noFill/>
          <a:ln w="0" cmpd="sng">
            <a:noFill/>
            <a:prstDash val="solid"/>
          </a:ln>
        </p:spPr>
        <p:txBody>
          <a:bodyPr vert="horz" lIns="0" tIns="101600" rIns="0" bIns="0" anchor="t"/>
          <a:lstStyle/>
          <a:p>
            <a:pPr marL="0" marR="0" indent="0" algn="just">
              <a:lnSpc>
                <a:spcPts val="4000"/>
              </a:lnSpc>
              <a:spcAft>
                <a:spcPts val="0"/>
              </a:spcAft>
            </a:pPr>
            <a:r>
              <a:rPr lang="en-US" sz="3900" spc="-5" dirty="0">
                <a:solidFill>
                  <a:srgbClr val="000000"/>
                </a:solidFill>
                <a:latin typeface="Calibri" panose="02020603050405020304" pitchFamily="2"/>
              </a:rPr>
              <a:t>Having a conflict of interest doesn’t mean </a:t>
            </a:r>
          </a:p>
          <a:p>
            <a:pPr marL="0" marR="0" indent="0" algn="just">
              <a:lnSpc>
                <a:spcPts val="4000"/>
              </a:lnSpc>
              <a:spcBef>
                <a:spcPts val="750"/>
              </a:spcBef>
              <a:spcAft>
                <a:spcPts val="0"/>
              </a:spcAft>
            </a:pPr>
            <a:r>
              <a:rPr lang="en-US" sz="3900" spc="50" dirty="0">
                <a:solidFill>
                  <a:srgbClr val="000000"/>
                </a:solidFill>
                <a:latin typeface="Calibri" panose="02020603050405020304" pitchFamily="2"/>
              </a:rPr>
              <a:t>that you have done anything wrong.</a:t>
            </a:r>
            <a:r>
              <a:rPr lang="en-US" sz="3900" spc="50" dirty="0">
                <a:solidFill>
                  <a:srgbClr val="92D050"/>
                </a:solidFill>
                <a:latin typeface="Calibri" panose="02020603050405020304" pitchFamily="2"/>
              </a:rPr>
              <a:t> </a:t>
            </a:r>
            <a:r>
              <a:rPr lang="en-US" sz="3900" spc="50" dirty="0">
                <a:solidFill>
                  <a:schemeClr val="tx1"/>
                </a:solidFill>
                <a:latin typeface="Calibri" panose="02020603050405020304" pitchFamily="2"/>
              </a:rPr>
              <a:t>But </a:t>
            </a:r>
          </a:p>
          <a:p>
            <a:pPr marL="0" marR="0" indent="0" algn="just">
              <a:lnSpc>
                <a:spcPts val="4000"/>
              </a:lnSpc>
              <a:spcBef>
                <a:spcPts val="750"/>
              </a:spcBef>
              <a:spcAft>
                <a:spcPts val="0"/>
              </a:spcAft>
            </a:pPr>
            <a:r>
              <a:rPr lang="en-US" sz="3900" spc="10" dirty="0">
                <a:solidFill>
                  <a:schemeClr val="tx1"/>
                </a:solidFill>
                <a:latin typeface="Calibri" panose="02020603050405020304" pitchFamily="2"/>
              </a:rPr>
              <a:t>there are right – </a:t>
            </a:r>
            <a:r>
              <a:rPr lang="en-US" sz="3900" b="1" spc="10" dirty="0">
                <a:solidFill>
                  <a:schemeClr val="tx1"/>
                </a:solidFill>
                <a:latin typeface="Calibri" panose="02020603050405020304" pitchFamily="2"/>
              </a:rPr>
              <a:t>and wrong </a:t>
            </a:r>
            <a:r>
              <a:rPr lang="en-US" sz="3900" spc="10" dirty="0">
                <a:solidFill>
                  <a:schemeClr val="tx1"/>
                </a:solidFill>
                <a:latin typeface="Calibri" panose="02020603050405020304" pitchFamily="2"/>
              </a:rPr>
              <a:t>– ways to act </a:t>
            </a:r>
          </a:p>
          <a:p>
            <a:pPr marL="640080" marR="0" indent="0" algn="just">
              <a:lnSpc>
                <a:spcPts val="4000"/>
              </a:lnSpc>
              <a:spcBef>
                <a:spcPts val="750"/>
              </a:spcBef>
              <a:spcAft>
                <a:spcPts val="25"/>
              </a:spcAft>
            </a:pPr>
            <a:r>
              <a:rPr lang="en-US" sz="3900" spc="20" dirty="0">
                <a:solidFill>
                  <a:schemeClr val="tx1"/>
                </a:solidFill>
                <a:latin typeface="Calibri" panose="02020603050405020304" pitchFamily="2"/>
              </a:rPr>
              <a:t>when conflicts present themselves. </a:t>
            </a:r>
          </a:p>
        </p:txBody>
      </p:sp>
      <p:sp>
        <p:nvSpPr>
          <p:cNvPr id="3" name="TextBox 2"/>
          <p:cNvSpPr txBox="1"/>
          <p:nvPr/>
        </p:nvSpPr>
        <p:spPr>
          <a:xfrm>
            <a:off x="8077200" y="5791200"/>
            <a:ext cx="441146" cy="369332"/>
          </a:xfrm>
          <a:prstGeom prst="rect">
            <a:avLst/>
          </a:prstGeom>
          <a:noFill/>
        </p:spPr>
        <p:txBody>
          <a:bodyPr wrap="none" rtlCol="0">
            <a:spAutoFit/>
          </a:bodyPr>
          <a:lstStyle/>
          <a:p>
            <a:r>
              <a:rPr lang="en-US" dirty="0" smtClean="0"/>
              <a:t>60</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27" name="Text Placeholder 326"/>
          <p:cNvSpPr>
            <a:spLocks noGrp="1"/>
          </p:cNvSpPr>
          <p:nvPr>
            <p:ph type="body" idx="10"/>
          </p:nvPr>
        </p:nvSpPr>
        <p:spPr>
          <a:xfrm>
            <a:off x="707390" y="546100"/>
            <a:ext cx="4572000" cy="937895"/>
          </a:xfrm>
          <a:prstGeom prst="rect">
            <a:avLst/>
          </a:prstGeom>
          <a:noFill/>
          <a:ln w="0" cmpd="sng">
            <a:noFill/>
            <a:prstDash val="solid"/>
          </a:ln>
        </p:spPr>
        <p:txBody>
          <a:bodyPr vert="horz" lIns="0" tIns="48895" rIns="0" bIns="0" anchor="t"/>
          <a:lstStyle/>
          <a:p>
            <a:pPr marL="0" marR="0" indent="0" algn="l">
              <a:lnSpc>
                <a:spcPts val="4400"/>
              </a:lnSpc>
              <a:spcAft>
                <a:spcPts val="2600"/>
              </a:spcAft>
            </a:pPr>
            <a:r>
              <a:rPr lang="en-US" sz="3900" spc="10" dirty="0">
                <a:solidFill>
                  <a:srgbClr val="000000"/>
                </a:solidFill>
                <a:latin typeface="Calibri" panose="02020603050405020304" pitchFamily="2"/>
              </a:rPr>
              <a:t>You know</a:t>
            </a:r>
            <a:r>
              <a:rPr lang="en-US" sz="3900" spc="10" dirty="0">
                <a:solidFill>
                  <a:srgbClr val="92D050"/>
                </a:solidFill>
                <a:latin typeface="Calibri" panose="02020603050405020304" pitchFamily="2"/>
              </a:rPr>
              <a:t> </a:t>
            </a:r>
            <a:r>
              <a:rPr lang="en-US" sz="3900" spc="10" dirty="0">
                <a:solidFill>
                  <a:schemeClr val="tx1"/>
                </a:solidFill>
                <a:latin typeface="Calibri" panose="02020603050405020304" pitchFamily="2"/>
              </a:rPr>
              <a:t>“</a:t>
            </a:r>
            <a:r>
              <a:rPr lang="en-US" sz="3900" b="1" spc="10" dirty="0">
                <a:solidFill>
                  <a:schemeClr val="tx1"/>
                </a:solidFill>
                <a:latin typeface="Calibri" panose="02020603050405020304" pitchFamily="2"/>
              </a:rPr>
              <a:t>the Rules</a:t>
            </a:r>
            <a:r>
              <a:rPr lang="en-US" sz="3900" spc="10" dirty="0">
                <a:solidFill>
                  <a:schemeClr val="tx1"/>
                </a:solidFill>
                <a:latin typeface="Calibri" panose="02020603050405020304" pitchFamily="2"/>
              </a:rPr>
              <a:t>” </a:t>
            </a:r>
          </a:p>
        </p:txBody>
      </p:sp>
      <p:sp>
        <p:nvSpPr>
          <p:cNvPr id="328" name="Text Placeholder 327"/>
          <p:cNvSpPr>
            <a:spLocks noGrp="1"/>
          </p:cNvSpPr>
          <p:nvPr>
            <p:ph type="body" idx="10"/>
          </p:nvPr>
        </p:nvSpPr>
        <p:spPr>
          <a:xfrm>
            <a:off x="716280" y="1483995"/>
            <a:ext cx="5163185" cy="4672965"/>
          </a:xfrm>
          <a:prstGeom prst="rect">
            <a:avLst/>
          </a:prstGeom>
          <a:noFill/>
          <a:ln w="0" cmpd="sng">
            <a:noFill/>
            <a:prstDash val="solid"/>
          </a:ln>
        </p:spPr>
        <p:txBody>
          <a:bodyPr vert="horz" lIns="0" tIns="176530" rIns="0" bIns="0" anchor="t"/>
          <a:lstStyle/>
          <a:p>
            <a:pPr marL="0" marR="0" indent="365760" algn="just">
              <a:lnSpc>
                <a:spcPts val="2600"/>
              </a:lnSpc>
              <a:spcAft>
                <a:spcPts val="0"/>
              </a:spcAft>
              <a:buFont typeface="Calibri"/>
              <a:buChar char="·"/>
            </a:pPr>
            <a:r>
              <a:rPr lang="en-US" sz="2350" spc="-5" dirty="0">
                <a:solidFill>
                  <a:srgbClr val="000000"/>
                </a:solidFill>
                <a:latin typeface="Calibri" panose="02020603050405020304" pitchFamily="2"/>
              </a:rPr>
              <a:t>“Always disclose facts and </a:t>
            </a:r>
          </a:p>
          <a:p>
            <a:pPr marL="365760" marR="0" indent="0" algn="just">
              <a:lnSpc>
                <a:spcPts val="2400"/>
              </a:lnSpc>
              <a:spcBef>
                <a:spcPts val="430"/>
              </a:spcBef>
              <a:spcAft>
                <a:spcPts val="0"/>
              </a:spcAft>
            </a:pPr>
            <a:r>
              <a:rPr lang="en-US" sz="2350" spc="-10" dirty="0">
                <a:solidFill>
                  <a:srgbClr val="000000"/>
                </a:solidFill>
                <a:latin typeface="Calibri" panose="02020603050405020304" pitchFamily="2"/>
              </a:rPr>
              <a:t>circumstances that might give even the </a:t>
            </a:r>
          </a:p>
          <a:p>
            <a:pPr marL="365760" marR="0" indent="0" algn="just">
              <a:lnSpc>
                <a:spcPts val="2400"/>
              </a:lnSpc>
              <a:spcBef>
                <a:spcPts val="430"/>
              </a:spcBef>
              <a:spcAft>
                <a:spcPts val="0"/>
              </a:spcAft>
            </a:pPr>
            <a:r>
              <a:rPr lang="en-US" sz="2350" spc="-15" dirty="0">
                <a:solidFill>
                  <a:srgbClr val="000000"/>
                </a:solidFill>
                <a:latin typeface="Calibri" panose="02020603050405020304" pitchFamily="2"/>
              </a:rPr>
              <a:t>appearance of a conflict of interest or a </a:t>
            </a:r>
          </a:p>
          <a:p>
            <a:pPr marL="365760" marR="0" indent="0" algn="just">
              <a:lnSpc>
                <a:spcPts val="2400"/>
              </a:lnSpc>
              <a:spcBef>
                <a:spcPts val="430"/>
              </a:spcBef>
              <a:spcAft>
                <a:spcPts val="0"/>
              </a:spcAft>
            </a:pPr>
            <a:r>
              <a:rPr lang="en-US" sz="2350" spc="0" dirty="0">
                <a:solidFill>
                  <a:srgbClr val="000000"/>
                </a:solidFill>
                <a:latin typeface="Calibri" panose="02020603050405020304" pitchFamily="2"/>
              </a:rPr>
              <a:t>personal benefit to you.” –</a:t>
            </a:r>
            <a:r>
              <a:rPr lang="en-US" sz="2350" spc="0" dirty="0">
                <a:solidFill>
                  <a:srgbClr val="92D050"/>
                </a:solidFill>
                <a:latin typeface="Calibri" panose="02020603050405020304" pitchFamily="2"/>
              </a:rPr>
              <a:t> </a:t>
            </a:r>
            <a:r>
              <a:rPr lang="en-US" sz="2350" spc="0" dirty="0">
                <a:solidFill>
                  <a:schemeClr val="tx1"/>
                </a:solidFill>
                <a:latin typeface="Calibri" panose="02020603050405020304" pitchFamily="2"/>
              </a:rPr>
              <a:t>Lahey </a:t>
            </a:r>
          </a:p>
          <a:p>
            <a:pPr marL="365760" marR="0" indent="0" algn="just">
              <a:lnSpc>
                <a:spcPts val="2400"/>
              </a:lnSpc>
              <a:spcBef>
                <a:spcPts val="430"/>
              </a:spcBef>
              <a:spcAft>
                <a:spcPts val="0"/>
              </a:spcAft>
            </a:pPr>
            <a:r>
              <a:rPr lang="en-US" sz="2350" spc="5" dirty="0">
                <a:solidFill>
                  <a:schemeClr val="tx1"/>
                </a:solidFill>
                <a:latin typeface="Calibri" panose="02020603050405020304" pitchFamily="2"/>
              </a:rPr>
              <a:t>Health Code of Conduct </a:t>
            </a:r>
          </a:p>
          <a:p>
            <a:pPr marL="0" marR="0" indent="365760" algn="just">
              <a:lnSpc>
                <a:spcPts val="2600"/>
              </a:lnSpc>
              <a:spcBef>
                <a:spcPts val="4345"/>
              </a:spcBef>
              <a:spcAft>
                <a:spcPts val="0"/>
              </a:spcAft>
              <a:buFont typeface="Calibri"/>
              <a:buChar char="·"/>
            </a:pPr>
            <a:r>
              <a:rPr lang="en-US" sz="2350" spc="5" dirty="0">
                <a:solidFill>
                  <a:srgbClr val="000000"/>
                </a:solidFill>
                <a:latin typeface="Calibri" panose="02020603050405020304" pitchFamily="2"/>
              </a:rPr>
              <a:t>A</a:t>
            </a:r>
            <a:r>
              <a:rPr lang="en-US" sz="2350" spc="5" dirty="0">
                <a:solidFill>
                  <a:srgbClr val="92D050"/>
                </a:solidFill>
                <a:latin typeface="Calibri" panose="02020603050405020304" pitchFamily="2"/>
              </a:rPr>
              <a:t> </a:t>
            </a:r>
            <a:r>
              <a:rPr lang="en-US" sz="2350" spc="5" dirty="0">
                <a:solidFill>
                  <a:schemeClr val="tx1"/>
                </a:solidFill>
                <a:latin typeface="Calibri" panose="02020603050405020304" pitchFamily="2"/>
              </a:rPr>
              <a:t>personal benefit to you </a:t>
            </a:r>
            <a:r>
              <a:rPr lang="en-US" sz="2350" spc="5" dirty="0">
                <a:solidFill>
                  <a:srgbClr val="000000"/>
                </a:solidFill>
                <a:latin typeface="Calibri" panose="02020603050405020304" pitchFamily="2"/>
              </a:rPr>
              <a:t>includes the </a:t>
            </a:r>
          </a:p>
          <a:p>
            <a:pPr marL="365760" marR="0" indent="0" algn="just">
              <a:lnSpc>
                <a:spcPts val="2400"/>
              </a:lnSpc>
              <a:spcBef>
                <a:spcPts val="435"/>
              </a:spcBef>
              <a:spcAft>
                <a:spcPts val="0"/>
              </a:spcAft>
            </a:pPr>
            <a:r>
              <a:rPr lang="en-US" sz="2350" spc="5" dirty="0">
                <a:solidFill>
                  <a:srgbClr val="000000"/>
                </a:solidFill>
                <a:latin typeface="Calibri" panose="02020603050405020304" pitchFamily="2"/>
              </a:rPr>
              <a:t>business relationships, investments </a:t>
            </a:r>
          </a:p>
          <a:p>
            <a:pPr marL="365760" marR="0" indent="0" algn="just">
              <a:lnSpc>
                <a:spcPts val="2400"/>
              </a:lnSpc>
              <a:spcBef>
                <a:spcPts val="435"/>
              </a:spcBef>
              <a:spcAft>
                <a:spcPts val="0"/>
              </a:spcAft>
            </a:pPr>
            <a:r>
              <a:rPr lang="en-US" sz="2350" spc="0" dirty="0">
                <a:solidFill>
                  <a:srgbClr val="000000"/>
                </a:solidFill>
                <a:latin typeface="Calibri" panose="02020603050405020304" pitchFamily="2"/>
              </a:rPr>
              <a:t>and employment or professional </a:t>
            </a:r>
          </a:p>
          <a:p>
            <a:pPr marL="365760" marR="0" indent="0" algn="just">
              <a:lnSpc>
                <a:spcPts val="2400"/>
              </a:lnSpc>
              <a:spcBef>
                <a:spcPts val="435"/>
              </a:spcBef>
              <a:spcAft>
                <a:spcPts val="0"/>
              </a:spcAft>
            </a:pPr>
            <a:r>
              <a:rPr lang="en-US" sz="2350" spc="5" dirty="0">
                <a:solidFill>
                  <a:srgbClr val="000000"/>
                </a:solidFill>
                <a:latin typeface="Calibri" panose="02020603050405020304" pitchFamily="2"/>
              </a:rPr>
              <a:t>associations that</a:t>
            </a:r>
            <a:r>
              <a:rPr lang="en-US" sz="2350" spc="5" dirty="0">
                <a:solidFill>
                  <a:srgbClr val="92D050"/>
                </a:solidFill>
                <a:latin typeface="Calibri" panose="02020603050405020304" pitchFamily="2"/>
              </a:rPr>
              <a:t> </a:t>
            </a:r>
            <a:r>
              <a:rPr lang="en-US" sz="2350" spc="5" dirty="0">
                <a:solidFill>
                  <a:schemeClr val="tx1"/>
                </a:solidFill>
                <a:latin typeface="Calibri" panose="02020603050405020304" pitchFamily="2"/>
              </a:rPr>
              <a:t>members of your </a:t>
            </a:r>
          </a:p>
          <a:p>
            <a:pPr marL="365760" marR="0" indent="0" algn="just">
              <a:lnSpc>
                <a:spcPts val="2400"/>
              </a:lnSpc>
              <a:spcBef>
                <a:spcPts val="435"/>
              </a:spcBef>
              <a:spcAft>
                <a:spcPts val="0"/>
              </a:spcAft>
            </a:pPr>
            <a:r>
              <a:rPr lang="en-US" sz="2350" spc="5" dirty="0">
                <a:solidFill>
                  <a:schemeClr val="tx1"/>
                </a:solidFill>
                <a:latin typeface="Calibri" panose="02020603050405020304" pitchFamily="2"/>
              </a:rPr>
              <a:t>immediate family</a:t>
            </a:r>
            <a:r>
              <a:rPr lang="en-US" sz="2350" spc="5" dirty="0">
                <a:solidFill>
                  <a:srgbClr val="000000"/>
                </a:solidFill>
                <a:latin typeface="Calibri" panose="02020603050405020304" pitchFamily="2"/>
              </a:rPr>
              <a:t> have – not just your </a:t>
            </a:r>
          </a:p>
          <a:p>
            <a:pPr marL="365760" marR="0" indent="0" algn="just">
              <a:lnSpc>
                <a:spcPts val="2400"/>
              </a:lnSpc>
              <a:spcBef>
                <a:spcPts val="435"/>
              </a:spcBef>
              <a:spcAft>
                <a:spcPts val="0"/>
              </a:spcAft>
            </a:pPr>
            <a:r>
              <a:rPr lang="en-US" sz="2350" spc="-65" dirty="0">
                <a:solidFill>
                  <a:srgbClr val="000000"/>
                </a:solidFill>
                <a:latin typeface="Calibri" panose="02020603050405020304" pitchFamily="2"/>
              </a:rPr>
              <a:t>own.  </a:t>
            </a:r>
          </a:p>
        </p:txBody>
      </p:sp>
      <p:sp>
        <p:nvSpPr>
          <p:cNvPr id="329" name="Text Placeholder 328"/>
          <p:cNvSpPr>
            <a:spLocks noGrp="1"/>
          </p:cNvSpPr>
          <p:nvPr>
            <p:ph type="body" idx="10"/>
          </p:nvPr>
        </p:nvSpPr>
        <p:spPr>
          <a:xfrm>
            <a:off x="6303010" y="1483995"/>
            <a:ext cx="4950460" cy="4359275"/>
          </a:xfrm>
          <a:prstGeom prst="rect">
            <a:avLst/>
          </a:prstGeom>
          <a:noFill/>
          <a:ln w="0" cmpd="sng">
            <a:noFill/>
            <a:prstDash val="solid"/>
          </a:ln>
        </p:spPr>
        <p:txBody>
          <a:bodyPr vert="horz" lIns="0" tIns="176530" rIns="0" bIns="0" anchor="t"/>
          <a:lstStyle/>
          <a:p>
            <a:pPr marL="0" marR="0" indent="365760" algn="just">
              <a:lnSpc>
                <a:spcPts val="2600"/>
              </a:lnSpc>
              <a:spcAft>
                <a:spcPts val="0"/>
              </a:spcAft>
              <a:buFont typeface="Calibri"/>
              <a:buChar char="·"/>
            </a:pPr>
            <a:r>
              <a:rPr lang="en-US" sz="2350" spc="5" dirty="0">
                <a:solidFill>
                  <a:srgbClr val="000000"/>
                </a:solidFill>
                <a:latin typeface="Calibri" panose="02020603050405020304" pitchFamily="2"/>
              </a:rPr>
              <a:t>Depending on the level of your </a:t>
            </a:r>
          </a:p>
          <a:p>
            <a:pPr marL="365760" marR="0" indent="0" algn="just">
              <a:lnSpc>
                <a:spcPts val="2400"/>
              </a:lnSpc>
              <a:spcBef>
                <a:spcPts val="430"/>
              </a:spcBef>
              <a:spcAft>
                <a:spcPts val="0"/>
              </a:spcAft>
            </a:pPr>
            <a:r>
              <a:rPr lang="en-US" sz="2350" spc="5" dirty="0">
                <a:solidFill>
                  <a:srgbClr val="000000"/>
                </a:solidFill>
                <a:latin typeface="Calibri" panose="02020603050405020304" pitchFamily="2"/>
              </a:rPr>
              <a:t>responsibilities, you may also be </a:t>
            </a:r>
          </a:p>
          <a:p>
            <a:pPr marL="365760" marR="0" indent="0" algn="just">
              <a:lnSpc>
                <a:spcPts val="2400"/>
              </a:lnSpc>
              <a:spcBef>
                <a:spcPts val="430"/>
              </a:spcBef>
              <a:spcAft>
                <a:spcPts val="0"/>
              </a:spcAft>
            </a:pPr>
            <a:r>
              <a:rPr lang="en-US" sz="2350" spc="5" dirty="0">
                <a:solidFill>
                  <a:schemeClr val="tx1"/>
                </a:solidFill>
                <a:latin typeface="Calibri" panose="02020603050405020304" pitchFamily="2"/>
              </a:rPr>
              <a:t>required</a:t>
            </a:r>
            <a:r>
              <a:rPr lang="en-US" sz="2350" spc="5" dirty="0">
                <a:solidFill>
                  <a:srgbClr val="000000"/>
                </a:solidFill>
                <a:latin typeface="Calibri" panose="02020603050405020304" pitchFamily="2"/>
              </a:rPr>
              <a:t> to complete and submit an </a:t>
            </a:r>
          </a:p>
          <a:p>
            <a:pPr marL="365760" marR="0" indent="0" algn="just">
              <a:lnSpc>
                <a:spcPts val="2400"/>
              </a:lnSpc>
              <a:spcBef>
                <a:spcPts val="430"/>
              </a:spcBef>
              <a:spcAft>
                <a:spcPts val="0"/>
              </a:spcAft>
            </a:pPr>
            <a:r>
              <a:rPr lang="en-US" sz="2350" spc="0" dirty="0">
                <a:solidFill>
                  <a:schemeClr val="tx1"/>
                </a:solidFill>
                <a:latin typeface="Calibri" panose="02020603050405020304" pitchFamily="2"/>
              </a:rPr>
              <a:t>annual conflict of interest </a:t>
            </a:r>
          </a:p>
          <a:p>
            <a:pPr marL="365760" marR="0" indent="0" algn="just">
              <a:lnSpc>
                <a:spcPts val="2400"/>
              </a:lnSpc>
              <a:spcBef>
                <a:spcPts val="435"/>
              </a:spcBef>
              <a:spcAft>
                <a:spcPts val="0"/>
              </a:spcAft>
            </a:pPr>
            <a:r>
              <a:rPr lang="en-US" sz="2350" spc="-10" dirty="0">
                <a:solidFill>
                  <a:schemeClr val="tx1"/>
                </a:solidFill>
                <a:latin typeface="Calibri" panose="02020603050405020304" pitchFamily="2"/>
              </a:rPr>
              <a:t>questionnaire </a:t>
            </a:r>
            <a:r>
              <a:rPr lang="en-US" sz="2350" spc="-10" dirty="0">
                <a:solidFill>
                  <a:srgbClr val="000000"/>
                </a:solidFill>
                <a:latin typeface="Calibri" panose="02020603050405020304" pitchFamily="2"/>
              </a:rPr>
              <a:t>and to update it during </a:t>
            </a:r>
          </a:p>
          <a:p>
            <a:pPr marL="365760" marR="0" indent="0" algn="just">
              <a:lnSpc>
                <a:spcPts val="2400"/>
              </a:lnSpc>
              <a:spcBef>
                <a:spcPts val="430"/>
              </a:spcBef>
              <a:spcAft>
                <a:spcPts val="0"/>
              </a:spcAft>
            </a:pPr>
            <a:r>
              <a:rPr lang="en-US" sz="2350" spc="0" dirty="0">
                <a:solidFill>
                  <a:srgbClr val="000000"/>
                </a:solidFill>
                <a:latin typeface="Calibri" panose="02020603050405020304" pitchFamily="2"/>
              </a:rPr>
              <a:t>the year, if circumstances change. </a:t>
            </a:r>
          </a:p>
          <a:p>
            <a:pPr marL="0" marR="0" indent="365760" algn="just">
              <a:lnSpc>
                <a:spcPts val="2600"/>
              </a:lnSpc>
              <a:spcBef>
                <a:spcPts val="4340"/>
              </a:spcBef>
              <a:spcAft>
                <a:spcPts val="0"/>
              </a:spcAft>
              <a:buFont typeface="Calibri"/>
              <a:buChar char="·"/>
            </a:pPr>
            <a:r>
              <a:rPr lang="en-US" sz="2350" spc="-15" dirty="0">
                <a:solidFill>
                  <a:srgbClr val="000000"/>
                </a:solidFill>
                <a:latin typeface="Calibri" panose="02020603050405020304" pitchFamily="2"/>
              </a:rPr>
              <a:t>If you’re not sure whether you have a </a:t>
            </a:r>
          </a:p>
          <a:p>
            <a:pPr marL="365760" marR="0" indent="0" algn="just">
              <a:lnSpc>
                <a:spcPts val="2400"/>
              </a:lnSpc>
              <a:spcBef>
                <a:spcPts val="435"/>
              </a:spcBef>
              <a:spcAft>
                <a:spcPts val="0"/>
              </a:spcAft>
            </a:pPr>
            <a:r>
              <a:rPr lang="en-US" sz="2350" spc="5" dirty="0">
                <a:solidFill>
                  <a:srgbClr val="000000"/>
                </a:solidFill>
                <a:latin typeface="Calibri" panose="02020603050405020304" pitchFamily="2"/>
              </a:rPr>
              <a:t>conflict of interest between your </a:t>
            </a:r>
          </a:p>
          <a:p>
            <a:pPr marL="365760" marR="0" indent="0" algn="just">
              <a:lnSpc>
                <a:spcPts val="2400"/>
              </a:lnSpc>
              <a:spcBef>
                <a:spcPts val="435"/>
              </a:spcBef>
              <a:spcAft>
                <a:spcPts val="0"/>
              </a:spcAft>
            </a:pPr>
            <a:r>
              <a:rPr lang="en-US" sz="2350" spc="0" dirty="0">
                <a:solidFill>
                  <a:srgbClr val="000000"/>
                </a:solidFill>
                <a:latin typeface="Calibri" panose="02020603050405020304" pitchFamily="2"/>
              </a:rPr>
              <a:t>personal interests and your job </a:t>
            </a:r>
          </a:p>
          <a:p>
            <a:pPr marL="365760" marR="0" indent="0" algn="just">
              <a:lnSpc>
                <a:spcPts val="2400"/>
              </a:lnSpc>
              <a:spcBef>
                <a:spcPts val="435"/>
              </a:spcBef>
              <a:spcAft>
                <a:spcPts val="405"/>
              </a:spcAft>
            </a:pPr>
            <a:r>
              <a:rPr lang="en-US" sz="2350" spc="20" dirty="0">
                <a:solidFill>
                  <a:srgbClr val="000000"/>
                </a:solidFill>
                <a:latin typeface="Calibri" panose="02020603050405020304" pitchFamily="2"/>
              </a:rPr>
              <a:t>responsibilities,</a:t>
            </a:r>
            <a:r>
              <a:rPr lang="en-US" sz="2350" spc="20" dirty="0">
                <a:solidFill>
                  <a:srgbClr val="92D050"/>
                </a:solidFill>
                <a:latin typeface="Calibri" panose="02020603050405020304" pitchFamily="2"/>
              </a:rPr>
              <a:t> </a:t>
            </a:r>
            <a:r>
              <a:rPr lang="en-US" sz="2350" spc="20" dirty="0">
                <a:solidFill>
                  <a:schemeClr val="tx1"/>
                </a:solidFill>
                <a:latin typeface="Calibri" panose="02020603050405020304" pitchFamily="2"/>
              </a:rPr>
              <a:t>ASK! </a:t>
            </a:r>
          </a:p>
        </p:txBody>
      </p:sp>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61</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35" name="Image.jpg"/>
          <p:cNvPicPr/>
          <p:nvPr/>
        </p:nvPicPr>
        <p:blipFill>
          <a:blip r:embed="rId2" cstate="print"/>
          <a:stretch>
            <a:fillRect/>
          </a:stretch>
        </p:blipFill>
        <p:spPr>
          <a:xfrm>
            <a:off x="7437120" y="2057400"/>
            <a:ext cx="4169410" cy="3618230"/>
          </a:xfrm>
          <a:prstGeom prst="rect">
            <a:avLst/>
          </a:prstGeom>
        </p:spPr>
      </p:pic>
      <p:sp>
        <p:nvSpPr>
          <p:cNvPr id="332" name="Text Placeholder 331"/>
          <p:cNvSpPr>
            <a:spLocks noGrp="1"/>
          </p:cNvSpPr>
          <p:nvPr>
            <p:ph type="body" idx="10"/>
          </p:nvPr>
        </p:nvSpPr>
        <p:spPr>
          <a:xfrm>
            <a:off x="740410" y="546100"/>
            <a:ext cx="6400800" cy="1095375"/>
          </a:xfrm>
          <a:prstGeom prst="rect">
            <a:avLst/>
          </a:prstGeom>
          <a:noFill/>
          <a:ln w="0" cmpd="sng">
            <a:noFill/>
            <a:prstDash val="solid"/>
          </a:ln>
        </p:spPr>
        <p:txBody>
          <a:bodyPr vert="horz" lIns="0" tIns="48895" rIns="0" bIns="0" anchor="t"/>
          <a:lstStyle/>
          <a:p>
            <a:pPr marL="0" marR="0" indent="0" algn="l">
              <a:lnSpc>
                <a:spcPts val="4000"/>
              </a:lnSpc>
              <a:spcAft>
                <a:spcPts val="4150"/>
              </a:spcAft>
            </a:pPr>
            <a:r>
              <a:rPr lang="en-US" sz="3900" spc="15" dirty="0">
                <a:solidFill>
                  <a:schemeClr val="tx1"/>
                </a:solidFill>
                <a:latin typeface="Calibri" panose="02020603050405020304" pitchFamily="2"/>
              </a:rPr>
              <a:t>Rules about gifts from patients </a:t>
            </a:r>
          </a:p>
        </p:txBody>
      </p:sp>
      <p:sp>
        <p:nvSpPr>
          <p:cNvPr id="333" name="Text Placeholder 332"/>
          <p:cNvSpPr>
            <a:spLocks noGrp="1"/>
          </p:cNvSpPr>
          <p:nvPr>
            <p:ph type="body" idx="10"/>
          </p:nvPr>
        </p:nvSpPr>
        <p:spPr>
          <a:xfrm>
            <a:off x="701040" y="1641475"/>
            <a:ext cx="6464300" cy="4302125"/>
          </a:xfrm>
          <a:prstGeom prst="rect">
            <a:avLst/>
          </a:prstGeom>
          <a:noFill/>
          <a:ln w="0" cmpd="sng">
            <a:noFill/>
            <a:prstDash val="solid"/>
          </a:ln>
        </p:spPr>
        <p:txBody>
          <a:bodyPr vert="horz" lIns="0" tIns="29210" rIns="0" bIns="0" anchor="t"/>
          <a:lstStyle/>
          <a:p>
            <a:pPr marL="0" marR="0" indent="0" algn="just">
              <a:lnSpc>
                <a:spcPts val="2000"/>
              </a:lnSpc>
              <a:spcAft>
                <a:spcPts val="0"/>
              </a:spcAft>
            </a:pPr>
            <a:r>
              <a:rPr lang="en-US" sz="2000" spc="-5" dirty="0">
                <a:solidFill>
                  <a:srgbClr val="000000"/>
                </a:solidFill>
                <a:latin typeface="Calibri" panose="02020603050405020304" pitchFamily="2"/>
              </a:rPr>
              <a:t>At Lahey, our policy on gifts </a:t>
            </a:r>
            <a:r>
              <a:rPr lang="en-US" sz="2000" spc="-5" dirty="0" smtClean="0">
                <a:solidFill>
                  <a:srgbClr val="000000"/>
                </a:solidFill>
                <a:latin typeface="Calibri" panose="02020603050405020304" pitchFamily="2"/>
              </a:rPr>
              <a:t>says </a:t>
            </a:r>
            <a:r>
              <a:rPr lang="en-US" sz="2000" spc="-5" dirty="0">
                <a:solidFill>
                  <a:srgbClr val="000000"/>
                </a:solidFill>
                <a:latin typeface="Calibri" panose="02020603050405020304" pitchFamily="2"/>
              </a:rPr>
              <a:t>that in general we don’t </a:t>
            </a:r>
          </a:p>
          <a:p>
            <a:pPr marL="0" marR="0" indent="0" algn="just">
              <a:lnSpc>
                <a:spcPts val="2000"/>
              </a:lnSpc>
              <a:spcBef>
                <a:spcPts val="365"/>
              </a:spcBef>
              <a:spcAft>
                <a:spcPts val="0"/>
              </a:spcAft>
            </a:pPr>
            <a:r>
              <a:rPr lang="en-US" sz="2000" spc="-5" dirty="0">
                <a:solidFill>
                  <a:srgbClr val="000000"/>
                </a:solidFill>
                <a:latin typeface="Calibri" panose="02020603050405020304" pitchFamily="2"/>
              </a:rPr>
              <a:t>accept personal gifts from patients or their family members or </a:t>
            </a:r>
          </a:p>
          <a:p>
            <a:pPr marL="0" marR="0" indent="0" algn="just">
              <a:lnSpc>
                <a:spcPts val="2000"/>
              </a:lnSpc>
              <a:spcBef>
                <a:spcPts val="365"/>
              </a:spcBef>
              <a:spcAft>
                <a:spcPts val="0"/>
              </a:spcAft>
            </a:pPr>
            <a:r>
              <a:rPr lang="en-US" sz="2000" spc="-15" dirty="0">
                <a:solidFill>
                  <a:srgbClr val="000000"/>
                </a:solidFill>
                <a:latin typeface="Calibri" panose="02020603050405020304" pitchFamily="2"/>
              </a:rPr>
              <a:t>friends. </a:t>
            </a:r>
          </a:p>
          <a:p>
            <a:pPr marL="0" marR="0" indent="0" algn="just">
              <a:lnSpc>
                <a:spcPts val="2000"/>
              </a:lnSpc>
              <a:spcBef>
                <a:spcPts val="3730"/>
              </a:spcBef>
              <a:spcAft>
                <a:spcPts val="0"/>
              </a:spcAft>
            </a:pPr>
            <a:r>
              <a:rPr lang="en-US" sz="2000" spc="-10" dirty="0">
                <a:solidFill>
                  <a:srgbClr val="000000"/>
                </a:solidFill>
                <a:latin typeface="Calibri" panose="02020603050405020304" pitchFamily="2"/>
              </a:rPr>
              <a:t>The exception is: </a:t>
            </a:r>
          </a:p>
          <a:p>
            <a:pPr marL="0" marR="0" indent="0" algn="just">
              <a:lnSpc>
                <a:spcPts val="2000"/>
              </a:lnSpc>
              <a:spcBef>
                <a:spcPts val="845"/>
              </a:spcBef>
              <a:spcAft>
                <a:spcPts val="0"/>
              </a:spcAft>
            </a:pPr>
            <a:r>
              <a:rPr lang="en-US" sz="2000" spc="-5" dirty="0">
                <a:solidFill>
                  <a:srgbClr val="000000"/>
                </a:solidFill>
                <a:latin typeface="Calibri" panose="02020603050405020304" pitchFamily="2"/>
              </a:rPr>
              <a:t>“A Colleague may accept a gift ... if the gift is of nominal </a:t>
            </a:r>
          </a:p>
          <a:p>
            <a:pPr marL="0" marR="0" indent="0" algn="just">
              <a:lnSpc>
                <a:spcPts val="2000"/>
              </a:lnSpc>
              <a:spcBef>
                <a:spcPts val="365"/>
              </a:spcBef>
              <a:spcAft>
                <a:spcPts val="0"/>
              </a:spcAft>
            </a:pPr>
            <a:r>
              <a:rPr lang="en-US" sz="2000" spc="-15" dirty="0">
                <a:solidFill>
                  <a:srgbClr val="000000"/>
                </a:solidFill>
                <a:latin typeface="Calibri" panose="02020603050405020304" pitchFamily="2"/>
              </a:rPr>
              <a:t>monetary value (such as a flower arrangement, holiday basket, </a:t>
            </a:r>
          </a:p>
          <a:p>
            <a:pPr marL="0" marR="0" indent="0" algn="just">
              <a:lnSpc>
                <a:spcPts val="2000"/>
              </a:lnSpc>
              <a:spcBef>
                <a:spcPts val="365"/>
              </a:spcBef>
              <a:spcAft>
                <a:spcPts val="0"/>
              </a:spcAft>
            </a:pPr>
            <a:r>
              <a:rPr lang="en-US" sz="2000" spc="-5" dirty="0">
                <a:solidFill>
                  <a:srgbClr val="000000"/>
                </a:solidFill>
                <a:latin typeface="Calibri" panose="02020603050405020304" pitchFamily="2"/>
              </a:rPr>
              <a:t>baked good or the like); in such cases the Colleague is </a:t>
            </a:r>
          </a:p>
          <a:p>
            <a:pPr marL="0" marR="0" indent="0" algn="just">
              <a:lnSpc>
                <a:spcPts val="2000"/>
              </a:lnSpc>
              <a:spcBef>
                <a:spcPts val="365"/>
              </a:spcBef>
              <a:spcAft>
                <a:spcPts val="0"/>
              </a:spcAft>
            </a:pPr>
            <a:r>
              <a:rPr lang="en-US" sz="2000" spc="-5" dirty="0">
                <a:solidFill>
                  <a:srgbClr val="000000"/>
                </a:solidFill>
                <a:latin typeface="Calibri" panose="02020603050405020304" pitchFamily="2"/>
              </a:rPr>
              <a:t>encouraged to share the gift with others in the Colleague’s </a:t>
            </a:r>
          </a:p>
          <a:p>
            <a:pPr marL="0" marR="0" indent="0" algn="just">
              <a:lnSpc>
                <a:spcPts val="2000"/>
              </a:lnSpc>
              <a:spcBef>
                <a:spcPts val="365"/>
              </a:spcBef>
              <a:spcAft>
                <a:spcPts val="0"/>
              </a:spcAft>
            </a:pPr>
            <a:r>
              <a:rPr lang="en-US" sz="2000" spc="-25" dirty="0">
                <a:solidFill>
                  <a:srgbClr val="000000"/>
                </a:solidFill>
                <a:latin typeface="Calibri" panose="02020603050405020304" pitchFamily="2"/>
              </a:rPr>
              <a:t>department.” </a:t>
            </a:r>
          </a:p>
          <a:p>
            <a:pPr marL="0" marR="0" indent="0" algn="just">
              <a:lnSpc>
                <a:spcPts val="2000"/>
              </a:lnSpc>
              <a:spcBef>
                <a:spcPts val="3725"/>
              </a:spcBef>
              <a:spcAft>
                <a:spcPts val="0"/>
              </a:spcAft>
            </a:pPr>
            <a:r>
              <a:rPr lang="en-US" sz="2000" spc="0" dirty="0">
                <a:solidFill>
                  <a:srgbClr val="000000"/>
                </a:solidFill>
                <a:latin typeface="Calibri" panose="02020603050405020304" pitchFamily="2"/>
              </a:rPr>
              <a:t>Accepting gifts of cash, cash equivalents or any item of other </a:t>
            </a:r>
          </a:p>
          <a:p>
            <a:pPr marL="0" marR="0" indent="0" algn="just">
              <a:lnSpc>
                <a:spcPts val="2000"/>
              </a:lnSpc>
              <a:spcBef>
                <a:spcPts val="365"/>
              </a:spcBef>
              <a:spcAft>
                <a:spcPts val="410"/>
              </a:spcAft>
            </a:pPr>
            <a:r>
              <a:rPr lang="en-US" sz="2000" spc="0" dirty="0">
                <a:solidFill>
                  <a:srgbClr val="000000"/>
                </a:solidFill>
                <a:latin typeface="Calibri" panose="02020603050405020304" pitchFamily="2"/>
              </a:rPr>
              <a:t>than a nominal monetary value is </a:t>
            </a:r>
            <a:r>
              <a:rPr lang="en-US" sz="1950" b="1" spc="0" dirty="0">
                <a:solidFill>
                  <a:srgbClr val="000000"/>
                </a:solidFill>
                <a:latin typeface="Calibri" panose="02020603050405020304" pitchFamily="2"/>
              </a:rPr>
              <a:t>prohibited</a:t>
            </a:r>
            <a:r>
              <a:rPr lang="en-US" sz="2000" spc="0" dirty="0">
                <a:solidFill>
                  <a:srgbClr val="000000"/>
                </a:solidFill>
                <a:latin typeface="Calibri" panose="02020603050405020304" pitchFamily="2"/>
              </a:rPr>
              <a:t>. </a:t>
            </a:r>
          </a:p>
        </p:txBody>
      </p:sp>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62</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40" name="Image.jpg"/>
          <p:cNvPicPr/>
          <p:nvPr/>
        </p:nvPicPr>
        <p:blipFill>
          <a:blip r:embed="rId2" cstate="print"/>
          <a:stretch>
            <a:fillRect/>
          </a:stretch>
        </p:blipFill>
        <p:spPr>
          <a:xfrm>
            <a:off x="570230" y="2066290"/>
            <a:ext cx="2023745" cy="2292350"/>
          </a:xfrm>
          <a:prstGeom prst="rect">
            <a:avLst/>
          </a:prstGeom>
        </p:spPr>
      </p:pic>
      <p:sp>
        <p:nvSpPr>
          <p:cNvPr id="338" name="Text Placeholder 337"/>
          <p:cNvSpPr>
            <a:spLocks noGrp="1"/>
          </p:cNvSpPr>
          <p:nvPr>
            <p:ph type="body" idx="10"/>
          </p:nvPr>
        </p:nvSpPr>
        <p:spPr>
          <a:xfrm>
            <a:off x="722630" y="546100"/>
            <a:ext cx="10096500" cy="772795"/>
          </a:xfrm>
          <a:prstGeom prst="rect">
            <a:avLst/>
          </a:prstGeom>
          <a:noFill/>
          <a:ln w="0" cmpd="sng">
            <a:noFill/>
            <a:prstDash val="solid"/>
          </a:ln>
        </p:spPr>
        <p:txBody>
          <a:bodyPr vert="horz" lIns="0" tIns="48895" rIns="0" bIns="0" anchor="t"/>
          <a:lstStyle/>
          <a:p>
            <a:pPr marL="0" marR="0" indent="0" algn="l">
              <a:lnSpc>
                <a:spcPts val="4000"/>
              </a:lnSpc>
              <a:spcAft>
                <a:spcPts val="1630"/>
              </a:spcAft>
            </a:pPr>
            <a:r>
              <a:rPr lang="en-US" sz="3900" spc="5" dirty="0">
                <a:solidFill>
                  <a:schemeClr val="tx1"/>
                </a:solidFill>
                <a:latin typeface="Calibri" panose="02020603050405020304" pitchFamily="2"/>
              </a:rPr>
              <a:t>Gifts from those we do or might do business with </a:t>
            </a:r>
          </a:p>
        </p:txBody>
      </p:sp>
      <p:sp>
        <p:nvSpPr>
          <p:cNvPr id="341" name="Text Placeholder 340"/>
          <p:cNvSpPr>
            <a:spLocks noGrp="1"/>
          </p:cNvSpPr>
          <p:nvPr>
            <p:ph type="body" idx="10"/>
          </p:nvPr>
        </p:nvSpPr>
        <p:spPr>
          <a:xfrm>
            <a:off x="3148330" y="1318895"/>
            <a:ext cx="8763000" cy="4319905"/>
          </a:xfrm>
          <a:prstGeom prst="rect">
            <a:avLst/>
          </a:prstGeom>
          <a:noFill/>
          <a:ln w="0" cmpd="sng">
            <a:noFill/>
            <a:prstDash val="solid"/>
          </a:ln>
        </p:spPr>
        <p:txBody>
          <a:bodyPr vert="horz" lIns="0" tIns="29210" rIns="0" bIns="0" anchor="t"/>
          <a:lstStyle/>
          <a:p>
            <a:pPr marL="0" marR="0" indent="0" algn="l">
              <a:lnSpc>
                <a:spcPts val="2000"/>
              </a:lnSpc>
              <a:spcAft>
                <a:spcPts val="0"/>
              </a:spcAft>
            </a:pPr>
            <a:r>
              <a:rPr lang="en-US" sz="2000" spc="-10" dirty="0">
                <a:solidFill>
                  <a:srgbClr val="000000"/>
                </a:solidFill>
                <a:latin typeface="Calibri" panose="02020603050405020304" pitchFamily="2"/>
              </a:rPr>
              <a:t>Our Code of Conduct, gift policy and vendor interactions policy are all clear – “Do not </a:t>
            </a:r>
          </a:p>
          <a:p>
            <a:pPr marL="0" marR="0" indent="0" algn="l">
              <a:lnSpc>
                <a:spcPts val="2000"/>
              </a:lnSpc>
              <a:spcBef>
                <a:spcPts val="845"/>
              </a:spcBef>
              <a:spcAft>
                <a:spcPts val="0"/>
              </a:spcAft>
            </a:pPr>
            <a:r>
              <a:rPr lang="en-US" sz="2000" spc="-10" dirty="0">
                <a:solidFill>
                  <a:srgbClr val="000000"/>
                </a:solidFill>
                <a:latin typeface="Calibri" panose="02020603050405020304" pitchFamily="2"/>
              </a:rPr>
              <a:t>accept any gift from those with whom we currently, or may, do business.” </a:t>
            </a:r>
          </a:p>
          <a:p>
            <a:pPr marL="3200400" marR="0" indent="0" algn="l">
              <a:lnSpc>
                <a:spcPts val="2100"/>
              </a:lnSpc>
              <a:spcBef>
                <a:spcPts val="750"/>
              </a:spcBef>
              <a:spcAft>
                <a:spcPts val="0"/>
              </a:spcAft>
            </a:pPr>
            <a:r>
              <a:rPr lang="en-US" sz="2000" b="1" i="1" spc="-10" dirty="0">
                <a:solidFill>
                  <a:schemeClr val="tx1"/>
                </a:solidFill>
                <a:latin typeface="Calibri" panose="02020603050405020304" pitchFamily="2"/>
              </a:rPr>
              <a:t>What’s a gift? </a:t>
            </a:r>
          </a:p>
          <a:p>
            <a:pPr marL="0" marR="0" indent="365760" algn="l">
              <a:lnSpc>
                <a:spcPts val="2100"/>
              </a:lnSpc>
              <a:spcBef>
                <a:spcPts val="740"/>
              </a:spcBef>
              <a:spcAft>
                <a:spcPts val="0"/>
              </a:spcAft>
              <a:buFont typeface="Calibri"/>
              <a:buChar char="·"/>
            </a:pPr>
            <a:r>
              <a:rPr lang="en-US" sz="2000" spc="-10" dirty="0">
                <a:solidFill>
                  <a:srgbClr val="000000"/>
                </a:solidFill>
                <a:latin typeface="Calibri" panose="02020603050405020304" pitchFamily="2"/>
              </a:rPr>
              <a:t>Entertainment or recreational items (such as golf balls, sports bags, artwork, CDs, </a:t>
            </a:r>
          </a:p>
          <a:p>
            <a:pPr marL="365760" marR="0" indent="0" algn="l">
              <a:lnSpc>
                <a:spcPts val="2000"/>
              </a:lnSpc>
              <a:spcBef>
                <a:spcPts val="365"/>
              </a:spcBef>
              <a:spcAft>
                <a:spcPts val="0"/>
              </a:spcAft>
            </a:pPr>
            <a:r>
              <a:rPr lang="en-US" sz="2000" spc="-10" dirty="0">
                <a:solidFill>
                  <a:srgbClr val="000000"/>
                </a:solidFill>
                <a:latin typeface="Calibri" panose="02020603050405020304" pitchFamily="2"/>
              </a:rPr>
              <a:t>tickets to sporting events, theater, etc.) </a:t>
            </a:r>
          </a:p>
          <a:p>
            <a:pPr marL="0" marR="0" indent="365760" algn="l">
              <a:lnSpc>
                <a:spcPts val="2100"/>
              </a:lnSpc>
              <a:spcBef>
                <a:spcPts val="740"/>
              </a:spcBef>
              <a:spcAft>
                <a:spcPts val="0"/>
              </a:spcAft>
              <a:buFont typeface="Calibri"/>
              <a:buChar char="·"/>
            </a:pPr>
            <a:r>
              <a:rPr lang="en-US" sz="2000" spc="-5" dirty="0">
                <a:solidFill>
                  <a:srgbClr val="000000"/>
                </a:solidFill>
                <a:latin typeface="Calibri" panose="02020603050405020304" pitchFamily="2"/>
              </a:rPr>
              <a:t>Cash, gift cards, gift certificates and coupons </a:t>
            </a:r>
          </a:p>
          <a:p>
            <a:pPr marL="0" marR="0" indent="365760" algn="l">
              <a:lnSpc>
                <a:spcPts val="2100"/>
              </a:lnSpc>
              <a:spcBef>
                <a:spcPts val="740"/>
              </a:spcBef>
              <a:spcAft>
                <a:spcPts val="0"/>
              </a:spcAft>
              <a:buFont typeface="Calibri"/>
              <a:buChar char="·"/>
            </a:pPr>
            <a:r>
              <a:rPr lang="en-US" sz="2000" spc="-5" dirty="0">
                <a:solidFill>
                  <a:srgbClr val="000000"/>
                </a:solidFill>
                <a:latin typeface="Calibri" panose="02020603050405020304" pitchFamily="2"/>
              </a:rPr>
              <a:t>Calendars, pens, coffee mugs and other advertising novelties </a:t>
            </a:r>
          </a:p>
          <a:p>
            <a:pPr marL="0" marR="0" indent="365760" algn="l">
              <a:lnSpc>
                <a:spcPts val="2100"/>
              </a:lnSpc>
              <a:spcBef>
                <a:spcPts val="740"/>
              </a:spcBef>
              <a:spcAft>
                <a:spcPts val="0"/>
              </a:spcAft>
              <a:buFont typeface="Calibri"/>
              <a:buChar char="·"/>
            </a:pPr>
            <a:r>
              <a:rPr lang="en-US" sz="2000" spc="-5" dirty="0">
                <a:solidFill>
                  <a:srgbClr val="000000"/>
                </a:solidFill>
                <a:latin typeface="Calibri" panose="02020603050405020304" pitchFamily="2"/>
              </a:rPr>
              <a:t>Holiday gift baskets and other food or beverage items </a:t>
            </a:r>
          </a:p>
          <a:p>
            <a:pPr marL="0" marR="0" indent="365760" algn="l">
              <a:lnSpc>
                <a:spcPts val="2100"/>
              </a:lnSpc>
              <a:spcBef>
                <a:spcPts val="740"/>
              </a:spcBef>
              <a:spcAft>
                <a:spcPts val="0"/>
              </a:spcAft>
              <a:buFont typeface="Calibri"/>
              <a:buChar char="·"/>
            </a:pPr>
            <a:r>
              <a:rPr lang="en-US" sz="2000" spc="-5" dirty="0">
                <a:solidFill>
                  <a:srgbClr val="000000"/>
                </a:solidFill>
                <a:latin typeface="Calibri" panose="02020603050405020304" pitchFamily="2"/>
              </a:rPr>
              <a:t>Meals and refreshments at restaurants or elsewhere </a:t>
            </a:r>
          </a:p>
          <a:p>
            <a:pPr marL="0" marR="0" indent="365760" algn="l">
              <a:lnSpc>
                <a:spcPts val="2100"/>
              </a:lnSpc>
              <a:spcBef>
                <a:spcPts val="765"/>
              </a:spcBef>
              <a:spcAft>
                <a:spcPts val="0"/>
              </a:spcAft>
              <a:buFont typeface="Calibri"/>
              <a:buChar char="·"/>
            </a:pPr>
            <a:r>
              <a:rPr lang="en-US" sz="2000" spc="-5" dirty="0">
                <a:solidFill>
                  <a:srgbClr val="000000"/>
                </a:solidFill>
                <a:latin typeface="Calibri" panose="02020603050405020304" pitchFamily="2"/>
              </a:rPr>
              <a:t>Grants, scholarships and medical related items </a:t>
            </a:r>
          </a:p>
          <a:p>
            <a:pPr marL="0" marR="0" indent="365760" algn="l">
              <a:lnSpc>
                <a:spcPts val="2100"/>
              </a:lnSpc>
              <a:spcBef>
                <a:spcPts val="740"/>
              </a:spcBef>
              <a:spcAft>
                <a:spcPts val="0"/>
              </a:spcAft>
              <a:buFont typeface="Calibri"/>
              <a:buChar char="·"/>
            </a:pPr>
            <a:r>
              <a:rPr lang="en-US" sz="2000" spc="-15" dirty="0">
                <a:solidFill>
                  <a:srgbClr val="000000"/>
                </a:solidFill>
                <a:latin typeface="Calibri" panose="02020603050405020304" pitchFamily="2"/>
              </a:rPr>
              <a:t>Travel expense reimbursement </a:t>
            </a:r>
          </a:p>
          <a:p>
            <a:pPr marL="0" marR="0" indent="365760" algn="l">
              <a:lnSpc>
                <a:spcPts val="2100"/>
              </a:lnSpc>
              <a:spcBef>
                <a:spcPts val="740"/>
              </a:spcBef>
              <a:spcAft>
                <a:spcPts val="500"/>
              </a:spcAft>
              <a:buFont typeface="Calibri"/>
              <a:buChar char="·"/>
            </a:pPr>
            <a:r>
              <a:rPr lang="en-US" sz="2000" spc="-5" dirty="0">
                <a:solidFill>
                  <a:srgbClr val="000000"/>
                </a:solidFill>
                <a:latin typeface="Calibri" panose="02020603050405020304" pitchFamily="2"/>
              </a:rPr>
              <a:t>Any other items, services or payments </a:t>
            </a:r>
          </a:p>
        </p:txBody>
      </p:sp>
      <p:sp>
        <p:nvSpPr>
          <p:cNvPr id="5" name="TextBox 4"/>
          <p:cNvSpPr txBox="1"/>
          <p:nvPr/>
        </p:nvSpPr>
        <p:spPr>
          <a:xfrm>
            <a:off x="8077200" y="5791200"/>
            <a:ext cx="441146" cy="369332"/>
          </a:xfrm>
          <a:prstGeom prst="rect">
            <a:avLst/>
          </a:prstGeom>
          <a:noFill/>
        </p:spPr>
        <p:txBody>
          <a:bodyPr wrap="none" rtlCol="0">
            <a:spAutoFit/>
          </a:bodyPr>
          <a:lstStyle/>
          <a:p>
            <a:r>
              <a:rPr lang="en-US" dirty="0" smtClean="0"/>
              <a:t>63</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63" name="Text Placeholder 362"/>
          <p:cNvSpPr>
            <a:spLocks noGrp="1"/>
          </p:cNvSpPr>
          <p:nvPr>
            <p:ph type="body" idx="10"/>
          </p:nvPr>
        </p:nvSpPr>
        <p:spPr>
          <a:xfrm>
            <a:off x="914400" y="1981200"/>
            <a:ext cx="10160000" cy="889000"/>
          </a:xfrm>
          <a:prstGeom prst="rect">
            <a:avLst/>
          </a:prstGeom>
          <a:noFill/>
          <a:ln w="0" cmpd="sng">
            <a:noFill/>
            <a:prstDash val="solid"/>
          </a:ln>
        </p:spPr>
        <p:txBody>
          <a:bodyPr vert="horz" lIns="0" tIns="164465" rIns="0" bIns="0" anchor="t">
            <a:normAutofit fontScale="97500"/>
          </a:bodyPr>
          <a:lstStyle/>
          <a:p>
            <a:pPr marL="0" marR="0" indent="0" algn="l">
              <a:lnSpc>
                <a:spcPts val="4800"/>
              </a:lnSpc>
              <a:spcAft>
                <a:spcPts val="855"/>
              </a:spcAft>
            </a:pPr>
            <a:r>
              <a:rPr lang="en-US" sz="4300" spc="0" dirty="0">
                <a:solidFill>
                  <a:srgbClr val="000000"/>
                </a:solidFill>
                <a:latin typeface="Calibri" panose="02020603050405020304" pitchFamily="2"/>
              </a:rPr>
              <a:t>Conflicts of Interest </a:t>
            </a:r>
            <a:r>
              <a:rPr lang="en-US" sz="2950" spc="0" dirty="0">
                <a:solidFill>
                  <a:srgbClr val="000000"/>
                </a:solidFill>
                <a:latin typeface="Calibri" panose="02020603050405020304" pitchFamily="2"/>
              </a:rPr>
              <a:t>–</a:t>
            </a:r>
            <a:r>
              <a:rPr lang="en-US" sz="2750" b="1" spc="0" dirty="0">
                <a:solidFill>
                  <a:srgbClr val="92D050"/>
                </a:solidFill>
                <a:latin typeface="Calibri" panose="02020603050405020304" pitchFamily="2"/>
              </a:rPr>
              <a:t> </a:t>
            </a:r>
            <a:r>
              <a:rPr lang="en-US" sz="2750" b="1" spc="0" dirty="0">
                <a:solidFill>
                  <a:schemeClr val="tx1"/>
                </a:solidFill>
                <a:latin typeface="Calibri" panose="02020603050405020304" pitchFamily="2"/>
              </a:rPr>
              <a:t>integrity is in how you manage </a:t>
            </a:r>
            <a:r>
              <a:rPr lang="en-US" sz="2750" b="1" spc="0" dirty="0" smtClean="0">
                <a:solidFill>
                  <a:schemeClr val="tx1"/>
                </a:solidFill>
                <a:latin typeface="Calibri" panose="02020603050405020304" pitchFamily="2"/>
              </a:rPr>
              <a:t>them. </a:t>
            </a:r>
            <a:endParaRPr lang="en-US" sz="2750" b="1" spc="0" dirty="0">
              <a:solidFill>
                <a:schemeClr val="tx1"/>
              </a:solidFill>
              <a:latin typeface="Calibri" panose="02020603050405020304" pitchFamily="2"/>
            </a:endParaRPr>
          </a:p>
        </p:txBody>
      </p:sp>
      <p:pic>
        <p:nvPicPr>
          <p:cNvPr id="21506" name="Picture 2" descr="C:\Users\akirchberg\AppData\Local\Microsoft\Windows\Temporary Internet Files\Content.IE5\GS3B8GCS\Medici-del-lavor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900" y="3124200"/>
            <a:ext cx="4648200" cy="3096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86800" y="5791200"/>
            <a:ext cx="441146" cy="369332"/>
          </a:xfrm>
          <a:prstGeom prst="rect">
            <a:avLst/>
          </a:prstGeom>
          <a:noFill/>
        </p:spPr>
        <p:txBody>
          <a:bodyPr wrap="none" rtlCol="0">
            <a:spAutoFit/>
          </a:bodyPr>
          <a:lstStyle/>
          <a:p>
            <a:r>
              <a:rPr lang="en-US" dirty="0" smtClean="0"/>
              <a:t>64</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378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66" name="Text Placeholder 365"/>
          <p:cNvSpPr>
            <a:spLocks noGrp="1"/>
          </p:cNvSpPr>
          <p:nvPr>
            <p:ph type="body" idx="10"/>
          </p:nvPr>
        </p:nvSpPr>
        <p:spPr>
          <a:xfrm>
            <a:off x="704215" y="533400"/>
            <a:ext cx="10744200" cy="1014730"/>
          </a:xfrm>
          <a:prstGeom prst="rect">
            <a:avLst/>
          </a:prstGeom>
          <a:noFill/>
          <a:ln w="0" cmpd="sng">
            <a:noFill/>
            <a:prstDash val="solid"/>
          </a:ln>
        </p:spPr>
        <p:txBody>
          <a:bodyPr vert="horz" lIns="0" tIns="61595" rIns="0" bIns="0" anchor="t"/>
          <a:lstStyle/>
          <a:p>
            <a:pPr marL="0" marR="0" indent="0" algn="ctr">
              <a:lnSpc>
                <a:spcPts val="4000"/>
              </a:lnSpc>
              <a:spcAft>
                <a:spcPts val="3430"/>
              </a:spcAft>
            </a:pPr>
            <a:r>
              <a:rPr lang="en-US" sz="3900" spc="15" dirty="0">
                <a:solidFill>
                  <a:srgbClr val="000000"/>
                </a:solidFill>
                <a:latin typeface="Calibri" panose="02020603050405020304" pitchFamily="2"/>
              </a:rPr>
              <a:t>Still have</a:t>
            </a:r>
            <a:r>
              <a:rPr lang="en-US" sz="3900" spc="15" dirty="0">
                <a:solidFill>
                  <a:srgbClr val="92D050"/>
                </a:solidFill>
                <a:latin typeface="Calibri" panose="02020603050405020304" pitchFamily="2"/>
              </a:rPr>
              <a:t> </a:t>
            </a:r>
            <a:r>
              <a:rPr lang="en-US" sz="3900" spc="15" dirty="0">
                <a:solidFill>
                  <a:schemeClr val="tx1"/>
                </a:solidFill>
                <a:latin typeface="Calibri" panose="02020603050405020304" pitchFamily="2"/>
              </a:rPr>
              <a:t>questions? </a:t>
            </a:r>
          </a:p>
        </p:txBody>
      </p:sp>
      <p:graphicFrame>
        <p:nvGraphicFramePr>
          <p:cNvPr id="369" name="table 369"/>
          <p:cNvGraphicFramePr>
            <a:graphicFrameLocks noGrp="1"/>
          </p:cNvGraphicFramePr>
          <p:nvPr>
            <p:extLst>
              <p:ext uri="{D42A27DB-BD31-4B8C-83A1-F6EECF244321}">
                <p14:modId xmlns:p14="http://schemas.microsoft.com/office/powerpoint/2010/main" val="3478620586"/>
              </p:ext>
            </p:extLst>
          </p:nvPr>
        </p:nvGraphicFramePr>
        <p:xfrm>
          <a:off x="704215" y="1639570"/>
          <a:ext cx="10744200" cy="4989830"/>
        </p:xfrm>
        <a:graphic>
          <a:graphicData uri="http://schemas.openxmlformats.org/drawingml/2006/table">
            <a:tbl>
              <a:tblPr/>
              <a:tblGrid>
                <a:gridCol w="2343785"/>
                <a:gridCol w="8400415"/>
              </a:tblGrid>
              <a:tr h="4989830">
                <a:tc>
                  <a:txBody>
                    <a:bodyPr/>
                    <a:lstStyle/>
                    <a:p>
                      <a:pPr marL="0" marR="0" indent="0" algn="ctr">
                        <a:lnSpc>
                          <a:spcPct val="150000"/>
                        </a:lnSpc>
                        <a:spcBef>
                          <a:spcPts val="5120"/>
                        </a:spcBef>
                        <a:spcAft>
                          <a:spcPts val="0"/>
                        </a:spcAft>
                      </a:pPr>
                      <a:endParaRPr lang="en-US" sz="2600" spc="0" dirty="0" smtClean="0">
                        <a:solidFill>
                          <a:srgbClr val="000000"/>
                        </a:solidFill>
                        <a:latin typeface="Calibri" panose="02020603050405020304" pitchFamily="2"/>
                      </a:endParaRPr>
                    </a:p>
                    <a:p>
                      <a:pPr marL="0" marR="0" indent="0" algn="ctr">
                        <a:lnSpc>
                          <a:spcPct val="150000"/>
                        </a:lnSpc>
                        <a:spcBef>
                          <a:spcPts val="5120"/>
                        </a:spcBef>
                        <a:spcAft>
                          <a:spcPts val="0"/>
                        </a:spcAft>
                      </a:pPr>
                      <a:r>
                        <a:rPr lang="en-US" sz="2600" spc="0" dirty="0" smtClean="0">
                          <a:solidFill>
                            <a:srgbClr val="000000"/>
                          </a:solidFill>
                          <a:latin typeface="Calibri" panose="02020603050405020304" pitchFamily="2"/>
                        </a:rPr>
                        <a:t>You </a:t>
                      </a:r>
                      <a:r>
                        <a:rPr lang="en-US" sz="2600" spc="0" dirty="0">
                          <a:solidFill>
                            <a:srgbClr val="000000"/>
                          </a:solidFill>
                          <a:latin typeface="Calibri" panose="02020603050405020304" pitchFamily="2"/>
                        </a:rPr>
                        <a:t>have lots of</a:t>
                      </a:r>
                      <a:r>
                        <a:rPr lang="en-US" sz="2600" spc="0" dirty="0">
                          <a:solidFill>
                            <a:srgbClr val="92D050"/>
                          </a:solidFill>
                          <a:latin typeface="Calibri" panose="02020603050405020304" pitchFamily="2"/>
                        </a:rPr>
                        <a:t> </a:t>
                      </a:r>
                      <a:r>
                        <a:rPr lang="en-US" sz="2600" spc="0" dirty="0">
                          <a:solidFill>
                            <a:schemeClr val="tx1"/>
                          </a:solidFill>
                          <a:latin typeface="Calibri" panose="02020603050405020304" pitchFamily="2"/>
                        </a:rPr>
                        <a:t>resources </a:t>
                      </a:r>
                      <a:r>
                        <a:rPr lang="en-US" sz="2600" spc="0" dirty="0">
                          <a:solidFill>
                            <a:srgbClr val="000000"/>
                          </a:solidFill>
                          <a:latin typeface="Calibri" panose="02020603050405020304" pitchFamily="2"/>
                        </a:rPr>
                        <a:t>for getting </a:t>
                      </a:r>
                    </a:p>
                    <a:p>
                      <a:pPr marL="0" marR="0" indent="0" algn="ctr">
                        <a:lnSpc>
                          <a:spcPct val="150000"/>
                        </a:lnSpc>
                        <a:spcBef>
                          <a:spcPts val="0"/>
                        </a:spcBef>
                        <a:spcAft>
                          <a:spcPts val="24550"/>
                        </a:spcAft>
                      </a:pPr>
                      <a:r>
                        <a:rPr lang="en-US" sz="2600" spc="0" dirty="0">
                          <a:solidFill>
                            <a:srgbClr val="000000"/>
                          </a:solidFill>
                          <a:latin typeface="Calibri" panose="02020603050405020304" pitchFamily="2"/>
                        </a:rPr>
                        <a:t>answers: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662940" marR="0" indent="-342900" algn="l">
                        <a:lnSpc>
                          <a:spcPct val="150000"/>
                        </a:lnSpc>
                        <a:spcBef>
                          <a:spcPts val="0"/>
                        </a:spcBef>
                        <a:spcAft>
                          <a:spcPts val="0"/>
                        </a:spcAft>
                        <a:buFont typeface="Arial" panose="020B0604020202020204" pitchFamily="34" charset="0"/>
                        <a:buChar char="•"/>
                      </a:pPr>
                      <a:r>
                        <a:rPr lang="en-US" sz="2100" spc="0" dirty="0" smtClean="0">
                          <a:solidFill>
                            <a:srgbClr val="000000"/>
                          </a:solidFill>
                          <a:latin typeface="Calibri" panose="02020603050405020304" pitchFamily="2"/>
                        </a:rPr>
                        <a:t>Your </a:t>
                      </a:r>
                      <a:r>
                        <a:rPr lang="en-US" sz="2100" spc="0" dirty="0">
                          <a:solidFill>
                            <a:srgbClr val="000000"/>
                          </a:solidFill>
                          <a:latin typeface="Calibri" panose="02020603050405020304" pitchFamily="2"/>
                        </a:rPr>
                        <a:t>local Privacy Officer or </a:t>
                      </a:r>
                      <a:r>
                        <a:rPr lang="en-US" sz="2100" spc="0" dirty="0" smtClean="0">
                          <a:solidFill>
                            <a:srgbClr val="000000"/>
                          </a:solidFill>
                          <a:latin typeface="Calibri" panose="02020603050405020304" pitchFamily="2"/>
                        </a:rPr>
                        <a:t>Compliance Director </a:t>
                      </a:r>
                      <a:endParaRPr lang="en-US" sz="2100" spc="0" dirty="0">
                        <a:solidFill>
                          <a:srgbClr val="000000"/>
                        </a:solidFill>
                        <a:latin typeface="Calibri" panose="02020603050405020304" pitchFamily="2"/>
                      </a:endParaRPr>
                    </a:p>
                    <a:p>
                      <a:pPr marL="662940" marR="0" indent="-342900" algn="l">
                        <a:lnSpc>
                          <a:spcPct val="150000"/>
                        </a:lnSpc>
                        <a:spcBef>
                          <a:spcPts val="540"/>
                        </a:spcBef>
                        <a:spcAft>
                          <a:spcPts val="0"/>
                        </a:spcAft>
                        <a:buFont typeface="Arial" panose="020B0604020202020204" pitchFamily="34" charset="0"/>
                        <a:buChar char="•"/>
                      </a:pPr>
                      <a:r>
                        <a:rPr lang="en-US" sz="2100" spc="0" dirty="0">
                          <a:solidFill>
                            <a:srgbClr val="000000"/>
                          </a:solidFill>
                          <a:latin typeface="Calibri" panose="02020603050405020304" pitchFamily="2"/>
                        </a:rPr>
                        <a:t>The Lahey Health </a:t>
                      </a:r>
                      <a:r>
                        <a:rPr lang="en-US" sz="2100" spc="0" dirty="0" smtClean="0">
                          <a:solidFill>
                            <a:srgbClr val="000000"/>
                          </a:solidFill>
                          <a:latin typeface="Calibri" panose="02020603050405020304" pitchFamily="2"/>
                        </a:rPr>
                        <a:t>Privacy/Confidentiality policies </a:t>
                      </a:r>
                      <a:endParaRPr lang="en-US" sz="2100" spc="0" dirty="0">
                        <a:solidFill>
                          <a:srgbClr val="000000"/>
                        </a:solidFill>
                        <a:latin typeface="Calibri" panose="02020603050405020304" pitchFamily="2"/>
                      </a:endParaRPr>
                    </a:p>
                    <a:p>
                      <a:pPr marL="662940" marR="0" indent="-342900" algn="l">
                        <a:lnSpc>
                          <a:spcPct val="150000"/>
                        </a:lnSpc>
                        <a:spcBef>
                          <a:spcPts val="530"/>
                        </a:spcBef>
                        <a:spcAft>
                          <a:spcPts val="0"/>
                        </a:spcAft>
                        <a:buFont typeface="Arial" panose="020B0604020202020204" pitchFamily="34" charset="0"/>
                        <a:buChar char="•"/>
                      </a:pPr>
                      <a:r>
                        <a:rPr lang="en-US" sz="2100" spc="0" dirty="0">
                          <a:solidFill>
                            <a:srgbClr val="000000"/>
                          </a:solidFill>
                          <a:latin typeface="Calibri" panose="02020603050405020304" pitchFamily="2"/>
                        </a:rPr>
                        <a:t>The Chief Compliance and Privacy </a:t>
                      </a:r>
                      <a:r>
                        <a:rPr lang="en-US" sz="2100" spc="0" dirty="0" smtClean="0">
                          <a:solidFill>
                            <a:srgbClr val="000000"/>
                          </a:solidFill>
                          <a:latin typeface="Calibri" panose="02020603050405020304" pitchFamily="2"/>
                        </a:rPr>
                        <a:t>Officer </a:t>
                      </a:r>
                      <a:endParaRPr lang="en-US" sz="2100" spc="0" dirty="0">
                        <a:solidFill>
                          <a:schemeClr val="tx1"/>
                        </a:solidFill>
                        <a:latin typeface="Calibri" panose="02020603050405020304" pitchFamily="2"/>
                      </a:endParaRPr>
                    </a:p>
                    <a:p>
                      <a:pPr marL="662940" marR="0" indent="-342900" algn="l">
                        <a:lnSpc>
                          <a:spcPct val="150000"/>
                        </a:lnSpc>
                        <a:spcBef>
                          <a:spcPts val="540"/>
                        </a:spcBef>
                        <a:spcAft>
                          <a:spcPts val="0"/>
                        </a:spcAft>
                        <a:buFont typeface="Arial" panose="020B0604020202020204" pitchFamily="34" charset="0"/>
                        <a:buChar char="•"/>
                      </a:pPr>
                      <a:r>
                        <a:rPr lang="en-US" sz="2100" spc="0" dirty="0">
                          <a:solidFill>
                            <a:srgbClr val="000000"/>
                          </a:solidFill>
                          <a:latin typeface="Calibri" panose="02020603050405020304" pitchFamily="2"/>
                        </a:rPr>
                        <a:t>The Compliance Hotline</a:t>
                      </a:r>
                      <a:r>
                        <a:rPr lang="en-US" sz="2100" spc="0" dirty="0">
                          <a:solidFill>
                            <a:srgbClr val="92D050"/>
                          </a:solidFill>
                          <a:latin typeface="Calibri" panose="02020603050405020304" pitchFamily="2"/>
                        </a:rPr>
                        <a:t> </a:t>
                      </a:r>
                      <a:r>
                        <a:rPr lang="en-US" sz="2100" spc="0" dirty="0">
                          <a:solidFill>
                            <a:schemeClr val="tx1"/>
                          </a:solidFill>
                          <a:latin typeface="Calibri" panose="02020603050405020304" pitchFamily="2"/>
                        </a:rPr>
                        <a:t>(855-392-5782 </a:t>
                      </a:r>
                      <a:r>
                        <a:rPr lang="en-US" sz="2100" spc="0" dirty="0" smtClean="0">
                          <a:solidFill>
                            <a:schemeClr val="tx1"/>
                          </a:solidFill>
                          <a:latin typeface="Calibri" panose="02020603050405020304" pitchFamily="2"/>
                        </a:rPr>
                        <a:t>or </a:t>
                      </a:r>
                      <a:r>
                        <a:rPr lang="en-US" sz="2200" u="sng" spc="0" dirty="0" smtClean="0">
                          <a:solidFill>
                            <a:srgbClr val="0000FF"/>
                          </a:solidFill>
                          <a:latin typeface="Calibri" panose="02020603050405020304" pitchFamily="2"/>
                        </a:rPr>
                        <a:t>www.laheyhealth.ethicspoint.com</a:t>
                      </a:r>
                      <a:r>
                        <a:rPr lang="en-US" sz="2200" u="sng" spc="0" dirty="0">
                          <a:solidFill>
                            <a:srgbClr val="0000FF"/>
                          </a:solidFill>
                          <a:latin typeface="Calibri" panose="02020603050405020304" pitchFamily="2"/>
                        </a:rPr>
                        <a:t>)</a:t>
                      </a:r>
                      <a:r>
                        <a:rPr lang="en-US" sz="100" spc="0" dirty="0">
                          <a:solidFill>
                            <a:srgbClr val="0000FF"/>
                          </a:solidFill>
                          <a:latin typeface="Calibri" panose="02020603050405020304" pitchFamily="2"/>
                        </a:rPr>
                        <a:t> </a:t>
                      </a:r>
                    </a:p>
                    <a:p>
                      <a:pPr marL="662940" marR="0" indent="-342900" algn="l">
                        <a:lnSpc>
                          <a:spcPct val="150000"/>
                        </a:lnSpc>
                        <a:spcBef>
                          <a:spcPts val="530"/>
                        </a:spcBef>
                        <a:spcAft>
                          <a:spcPts val="0"/>
                        </a:spcAft>
                        <a:buFont typeface="Arial" panose="020B0604020202020204" pitchFamily="34" charset="0"/>
                        <a:buChar char="•"/>
                      </a:pPr>
                      <a:r>
                        <a:rPr lang="en-US" sz="2100" spc="0" dirty="0">
                          <a:solidFill>
                            <a:srgbClr val="000000"/>
                          </a:solidFill>
                          <a:latin typeface="Calibri" panose="02020603050405020304" pitchFamily="2"/>
                        </a:rPr>
                        <a:t>The Compliance website on your </a:t>
                      </a:r>
                      <a:r>
                        <a:rPr lang="en-US" sz="2100" spc="0" dirty="0" smtClean="0">
                          <a:solidFill>
                            <a:srgbClr val="000000"/>
                          </a:solidFill>
                          <a:latin typeface="Calibri" panose="02020603050405020304" pitchFamily="2"/>
                        </a:rPr>
                        <a:t>Intranet </a:t>
                      </a:r>
                      <a:r>
                        <a:rPr lang="en-US" sz="2200" u="sng" spc="0" dirty="0" smtClean="0">
                          <a:solidFill>
                            <a:srgbClr val="0000FF"/>
                          </a:solidFill>
                          <a:latin typeface="Calibri" panose="02020603050405020304" pitchFamily="2"/>
                        </a:rPr>
                        <a:t>(http</a:t>
                      </a:r>
                      <a:r>
                        <a:rPr lang="en-US" sz="2200" u="sng" spc="0" dirty="0">
                          <a:solidFill>
                            <a:srgbClr val="0000FF"/>
                          </a:solidFill>
                          <a:latin typeface="Calibri" panose="02020603050405020304" pitchFamily="2"/>
                        </a:rPr>
                        <a:t>://massshare/sites/corpcomp/Pages</a:t>
                      </a:r>
                      <a:r>
                        <a:rPr lang="en-US" sz="100" u="sng" spc="0" dirty="0">
                          <a:solidFill>
                            <a:srgbClr val="0000FF"/>
                          </a:solidFill>
                          <a:latin typeface="Calibri" panose="02020603050405020304" pitchFamily="2"/>
                        </a:rPr>
                        <a:t> </a:t>
                      </a:r>
                      <a:r>
                        <a:rPr lang="en-US" sz="2200" u="sng" spc="0" dirty="0" smtClean="0">
                          <a:solidFill>
                            <a:srgbClr val="0000FF"/>
                          </a:solidFill>
                          <a:latin typeface="Calibri" panose="02020603050405020304" pitchFamily="2"/>
                        </a:rPr>
                        <a:t>/</a:t>
                      </a:r>
                      <a:r>
                        <a:rPr lang="en-US" sz="2200" u="sng" spc="0" dirty="0">
                          <a:solidFill>
                            <a:srgbClr val="0000FF"/>
                          </a:solidFill>
                          <a:latin typeface="Calibri" panose="02020603050405020304" pitchFamily="2"/>
                        </a:rPr>
                        <a:t>Home.aspx)</a:t>
                      </a:r>
                      <a:r>
                        <a:rPr lang="en-US" sz="100" spc="0" dirty="0">
                          <a:solidFill>
                            <a:srgbClr val="0000FF"/>
                          </a:solidFill>
                          <a:latin typeface="Calibri" panose="02020603050405020304" pitchFamily="2"/>
                        </a:rPr>
                        <a:t> </a:t>
                      </a:r>
                    </a:p>
                    <a:p>
                      <a:pPr marL="662940" marR="0" indent="-342900" algn="l">
                        <a:lnSpc>
                          <a:spcPct val="150000"/>
                        </a:lnSpc>
                        <a:spcBef>
                          <a:spcPts val="530"/>
                        </a:spcBef>
                        <a:spcAft>
                          <a:spcPts val="0"/>
                        </a:spcAft>
                        <a:buFont typeface="Arial" panose="020B0604020202020204" pitchFamily="34" charset="0"/>
                        <a:buChar char="•"/>
                      </a:pPr>
                      <a:r>
                        <a:rPr lang="en-US" sz="2100" spc="0" dirty="0">
                          <a:solidFill>
                            <a:srgbClr val="000000"/>
                          </a:solidFill>
                          <a:latin typeface="Calibri" panose="02020603050405020304" pitchFamily="2"/>
                        </a:rPr>
                        <a:t>(For most of you) SafeSpot on </a:t>
                      </a:r>
                      <a:r>
                        <a:rPr lang="en-US" sz="2100" spc="0" dirty="0" smtClean="0">
                          <a:solidFill>
                            <a:srgbClr val="000000"/>
                          </a:solidFill>
                          <a:latin typeface="Calibri" panose="02020603050405020304" pitchFamily="2"/>
                        </a:rPr>
                        <a:t>your Intranet </a:t>
                      </a:r>
                      <a:endParaRPr lang="en-US" sz="2100" spc="0" dirty="0">
                        <a:solidFill>
                          <a:srgbClr val="000000"/>
                        </a:solidFill>
                        <a:latin typeface="Calibri" panose="02020603050405020304" pitchFamily="2"/>
                      </a:endParaRPr>
                    </a:p>
                    <a:p>
                      <a:pPr marL="662940" marR="0" indent="-342900" algn="l">
                        <a:lnSpc>
                          <a:spcPct val="150000"/>
                        </a:lnSpc>
                        <a:spcBef>
                          <a:spcPts val="535"/>
                        </a:spcBef>
                        <a:spcAft>
                          <a:spcPts val="0"/>
                        </a:spcAft>
                        <a:buFont typeface="Arial" panose="020B0604020202020204" pitchFamily="34" charset="0"/>
                        <a:buChar char="•"/>
                      </a:pPr>
                      <a:r>
                        <a:rPr lang="en-US" sz="2100" spc="0" dirty="0">
                          <a:solidFill>
                            <a:srgbClr val="000000"/>
                          </a:solidFill>
                          <a:latin typeface="Calibri" panose="02020603050405020304" pitchFamily="2"/>
                        </a:rPr>
                        <a:t>A member of the Legal </a:t>
                      </a:r>
                      <a:r>
                        <a:rPr lang="en-US" sz="2100" spc="0" dirty="0" smtClean="0">
                          <a:solidFill>
                            <a:srgbClr val="000000"/>
                          </a:solidFill>
                          <a:latin typeface="Calibri" panose="02020603050405020304" pitchFamily="2"/>
                        </a:rPr>
                        <a:t>Services Department</a:t>
                      </a:r>
                      <a:r>
                        <a:rPr lang="en-US" sz="2100" spc="0" dirty="0" smtClean="0">
                          <a:solidFill>
                            <a:srgbClr val="92D050"/>
                          </a:solidFill>
                          <a:latin typeface="Calibri" panose="02020603050405020304" pitchFamily="2"/>
                        </a:rPr>
                        <a:t> </a:t>
                      </a:r>
                      <a:r>
                        <a:rPr lang="en-US" sz="2100" spc="0" dirty="0">
                          <a:solidFill>
                            <a:schemeClr val="tx1"/>
                          </a:solidFill>
                          <a:latin typeface="Calibri" panose="02020603050405020304" pitchFamily="2"/>
                        </a:rPr>
                        <a:t>(781-744-5252) </a:t>
                      </a:r>
                    </a:p>
                  </a:txBody>
                  <a:tcPr marL="0" marR="0" marT="0" marB="0">
                    <a:lnL w="0" cmpd="sng">
                      <a:noFill/>
                      <a:prstDash val="solid"/>
                    </a:lnL>
                    <a:lnR w="0" cmpd="sng">
                      <a:noFill/>
                      <a:prstDash val="solid"/>
                    </a:lnR>
                    <a:lnT w="0" cmpd="sng">
                      <a:noFill/>
                      <a:prstDash val="solid"/>
                    </a:lnT>
                    <a:lnB w="0" cmpd="sng">
                      <a:noFill/>
                      <a:prstDash val="solid"/>
                    </a:lnB>
                  </a:tcPr>
                </a:tc>
              </a:tr>
            </a:tbl>
          </a:graphicData>
        </a:graphic>
      </p:graphicFrame>
      <p:sp>
        <p:nvSpPr>
          <p:cNvPr id="4" name="TextBox 3"/>
          <p:cNvSpPr txBox="1"/>
          <p:nvPr/>
        </p:nvSpPr>
        <p:spPr>
          <a:xfrm>
            <a:off x="10668000" y="5943600"/>
            <a:ext cx="441146" cy="369332"/>
          </a:xfrm>
          <a:prstGeom prst="rect">
            <a:avLst/>
          </a:prstGeom>
          <a:noFill/>
        </p:spPr>
        <p:txBody>
          <a:bodyPr wrap="none" rtlCol="0">
            <a:spAutoFit/>
          </a:bodyPr>
          <a:lstStyle/>
          <a:p>
            <a:r>
              <a:rPr lang="en-US" dirty="0" smtClean="0"/>
              <a:t>65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295400" y="2133600"/>
            <a:ext cx="8915400" cy="3454400"/>
          </a:xfrm>
        </p:spPr>
        <p:txBody>
          <a:bodyPr/>
          <a:lstStyle/>
          <a:p>
            <a:r>
              <a:rPr lang="en-US" sz="3600" dirty="0" smtClean="0"/>
              <a:t>A healthcare worker’s mother was worried about the results of her lab tests. He looked up her test and told her the results before her doctor could explain what the results meant…</a:t>
            </a:r>
            <a:endParaRPr lang="en-US" sz="3600" dirty="0"/>
          </a:p>
        </p:txBody>
      </p:sp>
      <p:sp>
        <p:nvSpPr>
          <p:cNvPr id="3" name="TextBox 2"/>
          <p:cNvSpPr txBox="1"/>
          <p:nvPr/>
        </p:nvSpPr>
        <p:spPr>
          <a:xfrm>
            <a:off x="10287000" y="5943600"/>
            <a:ext cx="31290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3107223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idx="10"/>
          </p:nvPr>
        </p:nvSpPr>
        <p:spPr>
          <a:xfrm>
            <a:off x="3124200" y="1905000"/>
            <a:ext cx="8458200" cy="2463800"/>
          </a:xfrm>
          <a:prstGeom prst="rect">
            <a:avLst/>
          </a:prstGeom>
          <a:noFill/>
          <a:ln w="0" cmpd="sng">
            <a:noFill/>
            <a:prstDash val="solid"/>
          </a:ln>
        </p:spPr>
        <p:txBody>
          <a:bodyPr vert="horz" lIns="0" tIns="104140" rIns="0" bIns="0" anchor="t"/>
          <a:lstStyle/>
          <a:p>
            <a:pPr marL="0" marR="0" indent="0" algn="ctr">
              <a:lnSpc>
                <a:spcPts val="4100"/>
              </a:lnSpc>
              <a:spcAft>
                <a:spcPts val="0"/>
              </a:spcAft>
            </a:pPr>
            <a:r>
              <a:rPr lang="en-US" sz="3950" spc="-70" dirty="0">
                <a:solidFill>
                  <a:srgbClr val="000000"/>
                </a:solidFill>
                <a:latin typeface="Calibri" panose="02020603050405020304" pitchFamily="2"/>
              </a:rPr>
              <a:t>The family of a trauma patient overheard </a:t>
            </a:r>
          </a:p>
          <a:p>
            <a:pPr marL="0" marR="0" indent="0" algn="ctr">
              <a:lnSpc>
                <a:spcPts val="4100"/>
              </a:lnSpc>
              <a:spcBef>
                <a:spcPts val="740"/>
              </a:spcBef>
              <a:spcAft>
                <a:spcPts val="0"/>
              </a:spcAft>
            </a:pPr>
            <a:r>
              <a:rPr lang="en-US" sz="3950" spc="-60" dirty="0">
                <a:solidFill>
                  <a:srgbClr val="000000"/>
                </a:solidFill>
                <a:latin typeface="Calibri" panose="02020603050405020304" pitchFamily="2"/>
              </a:rPr>
              <a:t>staff talking about the patient on a </a:t>
            </a:r>
          </a:p>
          <a:p>
            <a:pPr marL="0" marR="0" indent="0" algn="ctr">
              <a:lnSpc>
                <a:spcPts val="4100"/>
              </a:lnSpc>
              <a:spcBef>
                <a:spcPts val="740"/>
              </a:spcBef>
              <a:spcAft>
                <a:spcPts val="0"/>
              </a:spcAft>
            </a:pPr>
            <a:r>
              <a:rPr lang="en-US" sz="3950" spc="-60" dirty="0">
                <a:solidFill>
                  <a:srgbClr val="000000"/>
                </a:solidFill>
                <a:latin typeface="Calibri" panose="02020603050405020304" pitchFamily="2"/>
              </a:rPr>
              <a:t>cellphone to someone outside the </a:t>
            </a:r>
          </a:p>
          <a:p>
            <a:pPr marL="0" marR="0" indent="0" algn="ctr">
              <a:lnSpc>
                <a:spcPts val="4100"/>
              </a:lnSpc>
              <a:spcBef>
                <a:spcPts val="740"/>
              </a:spcBef>
              <a:spcAft>
                <a:spcPts val="95"/>
              </a:spcAft>
            </a:pPr>
            <a:r>
              <a:rPr lang="en-US" sz="3950" spc="-90" dirty="0">
                <a:solidFill>
                  <a:srgbClr val="000000"/>
                </a:solidFill>
                <a:latin typeface="Calibri" panose="02020603050405020304" pitchFamily="2"/>
              </a:rPr>
              <a:t>hospital .... </a:t>
            </a:r>
          </a:p>
        </p:txBody>
      </p:sp>
      <p:pic>
        <p:nvPicPr>
          <p:cNvPr id="3074" name="Picture 2" descr="C:\Users\akirchberg\AppData\Local\Microsoft\Windows\Temporary Internet Files\Content.IE5\AU92TME0\424px-Smartphone_ico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14400"/>
            <a:ext cx="3203956" cy="4533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15600" y="6019800"/>
            <a:ext cx="312906" cy="369332"/>
          </a:xfrm>
          <a:prstGeom prst="rect">
            <a:avLst/>
          </a:prstGeom>
          <a:noFill/>
        </p:spPr>
        <p:txBody>
          <a:bodyPr wrap="none" rtlCol="0">
            <a:spAutoFit/>
          </a:bodyPr>
          <a:lstStyle/>
          <a:p>
            <a:r>
              <a:rPr lang="en-US" dirty="0" smtClean="0"/>
              <a:t>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2" name="Text Placeholder 31"/>
          <p:cNvSpPr>
            <a:spLocks noGrp="1"/>
          </p:cNvSpPr>
          <p:nvPr>
            <p:ph type="body" idx="10"/>
          </p:nvPr>
        </p:nvSpPr>
        <p:spPr>
          <a:xfrm>
            <a:off x="533400" y="914400"/>
            <a:ext cx="7874000" cy="1841500"/>
          </a:xfrm>
          <a:prstGeom prst="rect">
            <a:avLst/>
          </a:prstGeom>
          <a:noFill/>
          <a:ln w="0" cmpd="sng">
            <a:noFill/>
            <a:prstDash val="solid"/>
          </a:ln>
        </p:spPr>
        <p:txBody>
          <a:bodyPr vert="horz" lIns="0" tIns="97790" rIns="0" bIns="0" anchor="t"/>
          <a:lstStyle/>
          <a:p>
            <a:pPr marL="0" marR="0" indent="0" algn="ctr">
              <a:lnSpc>
                <a:spcPts val="4100"/>
              </a:lnSpc>
              <a:spcAft>
                <a:spcPts val="0"/>
              </a:spcAft>
            </a:pPr>
            <a:r>
              <a:rPr lang="en-US" sz="3950" spc="-55" dirty="0">
                <a:solidFill>
                  <a:srgbClr val="000000"/>
                </a:solidFill>
                <a:latin typeface="Calibri" panose="02020603050405020304" pitchFamily="2"/>
              </a:rPr>
              <a:t>Two hospital employees took pictures </a:t>
            </a:r>
          </a:p>
          <a:p>
            <a:pPr marL="0" marR="0" indent="0" algn="ctr">
              <a:lnSpc>
                <a:spcPts val="4100"/>
              </a:lnSpc>
              <a:spcBef>
                <a:spcPts val="740"/>
              </a:spcBef>
              <a:spcAft>
                <a:spcPts val="0"/>
              </a:spcAft>
            </a:pPr>
            <a:r>
              <a:rPr lang="en-US" sz="3950" spc="-65" dirty="0">
                <a:solidFill>
                  <a:srgbClr val="000000"/>
                </a:solidFill>
                <a:latin typeface="Calibri" panose="02020603050405020304" pitchFamily="2"/>
              </a:rPr>
              <a:t>of a patient’s amputated leg – and </a:t>
            </a:r>
          </a:p>
          <a:p>
            <a:pPr marL="0" marR="0" indent="0" algn="ctr">
              <a:lnSpc>
                <a:spcPts val="4100"/>
              </a:lnSpc>
              <a:spcBef>
                <a:spcPts val="740"/>
              </a:spcBef>
              <a:spcAft>
                <a:spcPts val="0"/>
              </a:spcAft>
            </a:pPr>
            <a:r>
              <a:rPr lang="en-US" sz="3950" spc="-80" dirty="0">
                <a:solidFill>
                  <a:srgbClr val="000000"/>
                </a:solidFill>
                <a:latin typeface="Calibri" panose="02020603050405020304" pitchFamily="2"/>
              </a:rPr>
              <a:t>posted them on Facebook.... </a:t>
            </a:r>
          </a:p>
        </p:txBody>
      </p:sp>
      <p:pic>
        <p:nvPicPr>
          <p:cNvPr id="4098" name="Picture 2" descr="C:\Users\akirchberg\AppData\Local\Microsoft\Windows\Temporary Internet Files\Content.IE5\IV6UP591\icone-camera[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85750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25000" y="6172200"/>
            <a:ext cx="312906" cy="369332"/>
          </a:xfrm>
          <a:prstGeom prst="rect">
            <a:avLst/>
          </a:prstGeom>
          <a:noFill/>
        </p:spPr>
        <p:txBody>
          <a:bodyPr wrap="none" rtlCol="0">
            <a:spAutoFit/>
          </a:bodyPr>
          <a:lstStyle/>
          <a:p>
            <a:r>
              <a:rPr lang="en-US" dirty="0" smtClean="0"/>
              <a:t>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2977</Words>
  <Application>Microsoft Office PowerPoint</Application>
  <PresentationFormat>Custom</PresentationFormat>
  <Paragraphs>450</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Kirchberg, Alexander</dc:creator>
  <cp:lastModifiedBy>Darlington, Denise</cp:lastModifiedBy>
  <cp:revision>55</cp:revision>
  <cp:lastPrinted>2016-06-01T17:47:46Z</cp:lastPrinted>
  <dcterms:modified xsi:type="dcterms:W3CDTF">2016-11-30T13:29:32Z</dcterms:modified>
</cp:coreProperties>
</file>